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44"/>
  </p:notesMasterIdLst>
  <p:handoutMasterIdLst>
    <p:handoutMasterId r:id="rId45"/>
  </p:handoutMasterIdLst>
  <p:sldIdLst>
    <p:sldId id="256" r:id="rId2"/>
    <p:sldId id="664" r:id="rId3"/>
    <p:sldId id="660" r:id="rId4"/>
    <p:sldId id="661" r:id="rId5"/>
    <p:sldId id="662" r:id="rId6"/>
    <p:sldId id="659" r:id="rId7"/>
    <p:sldId id="681" r:id="rId8"/>
    <p:sldId id="691" r:id="rId9"/>
    <p:sldId id="692" r:id="rId10"/>
    <p:sldId id="693" r:id="rId11"/>
    <p:sldId id="694" r:id="rId12"/>
    <p:sldId id="666" r:id="rId13"/>
    <p:sldId id="665" r:id="rId14"/>
    <p:sldId id="700" r:id="rId15"/>
    <p:sldId id="669" r:id="rId16"/>
    <p:sldId id="701" r:id="rId17"/>
    <p:sldId id="695" r:id="rId18"/>
    <p:sldId id="702" r:id="rId19"/>
    <p:sldId id="696" r:id="rId20"/>
    <p:sldId id="697" r:id="rId21"/>
    <p:sldId id="703" r:id="rId22"/>
    <p:sldId id="668" r:id="rId23"/>
    <p:sldId id="709" r:id="rId24"/>
    <p:sldId id="667" r:id="rId25"/>
    <p:sldId id="698" r:id="rId26"/>
    <p:sldId id="699" r:id="rId27"/>
    <p:sldId id="710" r:id="rId28"/>
    <p:sldId id="712" r:id="rId29"/>
    <p:sldId id="672" r:id="rId30"/>
    <p:sldId id="673" r:id="rId31"/>
    <p:sldId id="674" r:id="rId32"/>
    <p:sldId id="675" r:id="rId33"/>
    <p:sldId id="676" r:id="rId34"/>
    <p:sldId id="677" r:id="rId35"/>
    <p:sldId id="678" r:id="rId36"/>
    <p:sldId id="684" r:id="rId37"/>
    <p:sldId id="685" r:id="rId38"/>
    <p:sldId id="687" r:id="rId39"/>
    <p:sldId id="688" r:id="rId40"/>
    <p:sldId id="689" r:id="rId41"/>
    <p:sldId id="711" r:id="rId42"/>
    <p:sldId id="690" r:id="rId43"/>
  </p:sldIdLst>
  <p:sldSz cx="9144000" cy="6858000" type="screen4x3"/>
  <p:notesSz cx="10234613" cy="7099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5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1C"/>
    <a:srgbClr val="0E207F"/>
    <a:srgbClr val="0080FF"/>
    <a:srgbClr val="FF8000"/>
    <a:srgbClr val="DDEEFF"/>
    <a:srgbClr val="1D305E"/>
    <a:srgbClr val="F8F9FB"/>
    <a:srgbClr val="FAFBFD"/>
    <a:srgbClr val="3B599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13" autoAdjust="0"/>
    <p:restoredTop sz="96952" autoAdjust="0"/>
  </p:normalViewPr>
  <p:slideViewPr>
    <p:cSldViewPr snapToGrid="0">
      <p:cViewPr varScale="1">
        <p:scale>
          <a:sx n="104" d="100"/>
          <a:sy n="104" d="100"/>
        </p:scale>
        <p:origin x="15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5560"/>
    </p:cViewPr>
  </p:sorterViewPr>
  <p:notesViewPr>
    <p:cSldViewPr snapToGrid="0">
      <p:cViewPr varScale="1">
        <p:scale>
          <a:sx n="101" d="100"/>
          <a:sy n="101" d="100"/>
        </p:scale>
        <p:origin x="-1422" y="-102"/>
      </p:cViewPr>
      <p:guideLst>
        <p:guide orient="horz" pos="2235"/>
        <p:guide pos="3223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kolious:Documents:15-seepgpu:doc:papers:15-hybrid_seep-sigmod:slides:sab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0.0983609916667</c:v>
                </c:pt>
                <c:pt idx="1">
                  <c:v>0.6999171</c:v>
                </c:pt>
                <c:pt idx="2">
                  <c:v>2.40666728333</c:v>
                </c:pt>
                <c:pt idx="3">
                  <c:v>4.22634765</c:v>
                </c:pt>
                <c:pt idx="4">
                  <c:v>6.109022633329999</c:v>
                </c:pt>
                <c:pt idx="5">
                  <c:v>8.591625208330001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0.196721983333</c:v>
                </c:pt>
                <c:pt idx="1">
                  <c:v>0.6999171</c:v>
                </c:pt>
                <c:pt idx="2">
                  <c:v>1.20333364167</c:v>
                </c:pt>
                <c:pt idx="3">
                  <c:v>1.40878255</c:v>
                </c:pt>
                <c:pt idx="4">
                  <c:v>1.52725565833</c:v>
                </c:pt>
                <c:pt idx="5">
                  <c:v>1.71832504167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90368"/>
        <c:axId val="2144083952"/>
      </c:scatterChart>
      <c:valAx>
        <c:axId val="2144090368"/>
        <c:scaling>
          <c:orientation val="minMax"/>
          <c:max val="9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>
                    <a:latin typeface="Helvetica Neue Light"/>
                    <a:cs typeface="Helvetica Neue Light"/>
                  </a:defRPr>
                </a:pPr>
                <a:r>
                  <a:rPr lang="en-US" sz="1800" b="0" i="0" baseline="0" dirty="0" smtClean="0">
                    <a:effectLst/>
                    <a:latin typeface="Helvetica Neue Light"/>
                    <a:cs typeface="Helvetica Neue Light"/>
                  </a:rPr>
                  <a:t>Window slide (10</a:t>
                </a:r>
                <a:r>
                  <a:rPr lang="en-US" sz="1800" b="0" i="0" baseline="30000" dirty="0" smtClean="0">
                    <a:effectLst/>
                    <a:latin typeface="Helvetica Neue Light"/>
                    <a:cs typeface="Helvetica Neue Light"/>
                  </a:rPr>
                  <a:t>6</a:t>
                </a:r>
                <a:r>
                  <a:rPr lang="en-US" sz="1800" b="0" i="0" baseline="0" dirty="0" smtClean="0">
                    <a:effectLst/>
                    <a:latin typeface="Helvetica Neue Light"/>
                    <a:cs typeface="Helvetica Neue Light"/>
                  </a:rPr>
                  <a:t> tuples/s)</a:t>
                </a:r>
                <a:endParaRPr lang="en-US" sz="1800" b="0" i="0" dirty="0">
                  <a:effectLst/>
                  <a:latin typeface="Helvetica Neue Light"/>
                  <a:cs typeface="Helvetica Neue Light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144083952"/>
        <c:crosses val="autoZero"/>
        <c:crossBetween val="midCat"/>
        <c:majorUnit val="1.0"/>
        <c:minorUnit val="1.0"/>
      </c:valAx>
      <c:valAx>
        <c:axId val="21440839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120000"/>
                  </a:lnSpc>
                  <a:defRPr sz="1800" b="0" i="0">
                    <a:latin typeface="Helvetica Neue Light"/>
                    <a:cs typeface="Helvetica Neue Light"/>
                  </a:defRPr>
                </a:pPr>
                <a:r>
                  <a:rPr lang="en-US" sz="1800" b="0" i="0" dirty="0" smtClean="0">
                    <a:latin typeface="Helvetica Neue Light"/>
                    <a:cs typeface="Helvetica Neue Light"/>
                  </a:rPr>
                  <a:t>Throughput </a:t>
                </a:r>
              </a:p>
              <a:p>
                <a:pPr>
                  <a:lnSpc>
                    <a:spcPct val="120000"/>
                  </a:lnSpc>
                  <a:defRPr sz="1800" b="0" i="0">
                    <a:latin typeface="Helvetica Neue Light"/>
                    <a:cs typeface="Helvetica Neue Light"/>
                  </a:defRPr>
                </a:pPr>
                <a:r>
                  <a:rPr lang="en-US" sz="1800" b="0" i="0" dirty="0" smtClean="0">
                    <a:latin typeface="Helvetica Neue Light"/>
                    <a:cs typeface="Helvetica Neue Light"/>
                  </a:rPr>
                  <a:t>(10</a:t>
                </a:r>
                <a:r>
                  <a:rPr lang="en-US" sz="1800" b="0" i="0" baseline="30000" dirty="0" smtClean="0">
                    <a:latin typeface="Helvetica Neue Light"/>
                    <a:cs typeface="Helvetica Neue Light"/>
                  </a:rPr>
                  <a:t>6</a:t>
                </a:r>
                <a:r>
                  <a:rPr lang="en-US" sz="1800" b="0" i="0" dirty="0" smtClean="0">
                    <a:latin typeface="Helvetica Neue Light"/>
                    <a:cs typeface="Helvetica Neue Light"/>
                  </a:rPr>
                  <a:t> tuples/s)</a:t>
                </a:r>
                <a:endParaRPr lang="en-US" sz="1800" b="0" i="0" dirty="0">
                  <a:latin typeface="Helvetica Neue Light"/>
                  <a:cs typeface="Helvetica Neue Light"/>
                </a:endParaRPr>
              </a:p>
            </c:rich>
          </c:tx>
          <c:layout>
            <c:manualLayout>
              <c:xMode val="edge"/>
              <c:yMode val="edge"/>
              <c:x val="0.0126502570807822"/>
              <c:y val="0.1711575563319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1440903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22357056679"/>
          <c:y val="0.0558062821946297"/>
          <c:w val="0.455752749636673"/>
          <c:h val="0.5997495910539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Sheet1!$Q$3</c:f>
              <c:strCache>
                <c:ptCount val="1"/>
                <c:pt idx="0">
                  <c:v>SABER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marker>
            <c:spPr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xVal>
            <c:numRef>
              <c:f>Sheet1!$N$4:$N$13</c:f>
              <c:numCache>
                <c:formatCode>General</c:formatCode>
                <c:ptCount val="10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  <c:pt idx="8">
                  <c:v>16384.0</c:v>
                </c:pt>
                <c:pt idx="9">
                  <c:v>32768.0</c:v>
                </c:pt>
              </c:numCache>
            </c:numRef>
          </c:xVal>
          <c:yVal>
            <c:numRef>
              <c:f>Sheet1!$Q$4:$Q$13</c:f>
              <c:numCache>
                <c:formatCode>General</c:formatCode>
                <c:ptCount val="10"/>
                <c:pt idx="0">
                  <c:v>4.33024039446289</c:v>
                </c:pt>
                <c:pt idx="1">
                  <c:v>5.695075499492187</c:v>
                </c:pt>
                <c:pt idx="2">
                  <c:v>5.815848296621094</c:v>
                </c:pt>
                <c:pt idx="3">
                  <c:v>5.84764531570313</c:v>
                </c:pt>
                <c:pt idx="4">
                  <c:v>5.879105676865225</c:v>
                </c:pt>
                <c:pt idx="5">
                  <c:v>5.908856541367188</c:v>
                </c:pt>
                <c:pt idx="6">
                  <c:v>5.911237800976562</c:v>
                </c:pt>
                <c:pt idx="7">
                  <c:v>5.93355335873047</c:v>
                </c:pt>
                <c:pt idx="8">
                  <c:v>5.93312168609375</c:v>
                </c:pt>
                <c:pt idx="9">
                  <c:v>5.958493276123047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159744"/>
        <c:axId val="2062802176"/>
      </c:scatterChart>
      <c:scatterChart>
        <c:scatterStyle val="lineMarker"/>
        <c:varyColors val="0"/>
        <c:ser>
          <c:idx val="3"/>
          <c:order val="1"/>
          <c:tx>
            <c:strRef>
              <c:f>Sheet1!$R$3</c:f>
              <c:strCache>
                <c:ptCount val="1"/>
                <c:pt idx="0">
                  <c:v>SABER Latency</c:v>
                </c:pt>
              </c:strCache>
            </c:strRef>
          </c:tx>
          <c:spPr>
            <a:ln w="31750">
              <a:prstDash val="sysDash"/>
            </a:ln>
          </c:spPr>
          <c:marker>
            <c:symbol val="none"/>
          </c:marker>
          <c:xVal>
            <c:numRef>
              <c:f>Sheet1!$N$4:$N$13</c:f>
              <c:numCache>
                <c:formatCode>General</c:formatCode>
                <c:ptCount val="10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  <c:pt idx="8">
                  <c:v>16384.0</c:v>
                </c:pt>
                <c:pt idx="9">
                  <c:v>32768.0</c:v>
                </c:pt>
              </c:numCache>
            </c:numRef>
          </c:xVal>
          <c:yVal>
            <c:numRef>
              <c:f>Sheet1!$R$4:$R$13</c:f>
              <c:numCache>
                <c:formatCode>General</c:formatCode>
                <c:ptCount val="10"/>
                <c:pt idx="0">
                  <c:v>0.162363</c:v>
                </c:pt>
                <c:pt idx="1">
                  <c:v>0.019683</c:v>
                </c:pt>
                <c:pt idx="2">
                  <c:v>0.009806</c:v>
                </c:pt>
                <c:pt idx="3">
                  <c:v>0.007273</c:v>
                </c:pt>
                <c:pt idx="4">
                  <c:v>0.006568</c:v>
                </c:pt>
                <c:pt idx="5">
                  <c:v>0.006878</c:v>
                </c:pt>
                <c:pt idx="6">
                  <c:v>0.006331</c:v>
                </c:pt>
                <c:pt idx="7">
                  <c:v>0.005801</c:v>
                </c:pt>
                <c:pt idx="8">
                  <c:v>0.005899</c:v>
                </c:pt>
                <c:pt idx="9">
                  <c:v>0.0065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619600"/>
        <c:axId val="2124613872"/>
      </c:scatterChart>
      <c:valAx>
        <c:axId val="2125159744"/>
        <c:scaling>
          <c:logBase val="2.0"/>
          <c:orientation val="minMax"/>
          <c:min val="64.0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>
                    <a:latin typeface="Helvetica Neue Light"/>
                    <a:cs typeface="Helvetica Neue Light"/>
                  </a:defRPr>
                </a:pPr>
                <a:r>
                  <a:rPr lang="en-US" sz="1800" b="0" i="0" dirty="0" smtClean="0">
                    <a:latin typeface="Helvetica Neue Light"/>
                    <a:cs typeface="Helvetica Neue Light"/>
                  </a:rPr>
                  <a:t>Window Slide</a:t>
                </a:r>
                <a:r>
                  <a:rPr lang="en-US" sz="1800" b="0" i="0" baseline="0" dirty="0" smtClean="0">
                    <a:latin typeface="Helvetica Neue Light"/>
                    <a:cs typeface="Helvetica Neue Light"/>
                  </a:rPr>
                  <a:t> (Bytes)</a:t>
                </a:r>
                <a:endParaRPr lang="en-US" sz="1800" b="0" i="0" dirty="0">
                  <a:latin typeface="Helvetica Neue Light"/>
                  <a:cs typeface="Helvetica Neue Light"/>
                </a:endParaRPr>
              </a:p>
            </c:rich>
          </c:tx>
          <c:layout>
            <c:manualLayout>
              <c:xMode val="edge"/>
              <c:yMode val="edge"/>
              <c:x val="0.206157047279647"/>
              <c:y val="0.7989444901755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062802176"/>
        <c:crosses val="autoZero"/>
        <c:crossBetween val="midCat"/>
        <c:majorUnit val="4.0"/>
      </c:valAx>
      <c:valAx>
        <c:axId val="2062802176"/>
        <c:scaling>
          <c:orientation val="minMax"/>
          <c:max val="8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i="0">
                    <a:latin typeface="Helvetica Neue Light"/>
                    <a:cs typeface="Helvetica Neue Light"/>
                  </a:defRPr>
                </a:pPr>
                <a:r>
                  <a:rPr lang="en-US" sz="1800" b="0" i="0" dirty="0" smtClean="0">
                    <a:latin typeface="Helvetica Neue Light"/>
                    <a:cs typeface="Helvetica Neue Light"/>
                  </a:rPr>
                  <a:t>Throughput (GB/s)</a:t>
                </a:r>
                <a:endParaRPr lang="en-US" sz="1800" b="0" i="0" dirty="0">
                  <a:latin typeface="Helvetica Neue Light"/>
                  <a:cs typeface="Helvetica Neue Light"/>
                </a:endParaRPr>
              </a:p>
            </c:rich>
          </c:tx>
          <c:layout>
            <c:manualLayout>
              <c:xMode val="edge"/>
              <c:yMode val="edge"/>
              <c:x val="0.0116966030117678"/>
              <c:y val="0.108027984403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125159744"/>
        <c:crosses val="autoZero"/>
        <c:crossBetween val="midCat"/>
        <c:minorUnit val="2.0"/>
      </c:valAx>
      <c:valAx>
        <c:axId val="2124613872"/>
        <c:scaling>
          <c:orientation val="minMax"/>
          <c:max val="0.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 b="0" i="0">
                    <a:latin typeface="Helvetica Neue Light"/>
                    <a:cs typeface="Helvetica Neue Light"/>
                  </a:defRPr>
                </a:pPr>
                <a:r>
                  <a:rPr lang="en-US" sz="1800" b="0" i="0" dirty="0" smtClean="0">
                    <a:latin typeface="Helvetica Neue Light"/>
                    <a:cs typeface="Helvetica Neue Light"/>
                  </a:rPr>
                  <a:t>Latency (sec)</a:t>
                </a:r>
                <a:endParaRPr lang="en-US" sz="1800" b="0" i="0" dirty="0">
                  <a:latin typeface="Helvetica Neue Light"/>
                  <a:cs typeface="Helvetica Neue Light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124619600"/>
        <c:crosses val="max"/>
        <c:crossBetween val="midCat"/>
        <c:majorUnit val="0.05"/>
        <c:minorUnit val="0.05"/>
      </c:valAx>
      <c:valAx>
        <c:axId val="2124619600"/>
        <c:scaling>
          <c:logBase val="2.0"/>
          <c:orientation val="minMax"/>
          <c:min val="64.0"/>
        </c:scaling>
        <c:delete val="1"/>
        <c:axPos val="t"/>
        <c:numFmt formatCode="General" sourceLinked="1"/>
        <c:majorTickMark val="out"/>
        <c:minorTickMark val="none"/>
        <c:tickLblPos val="nextTo"/>
        <c:crossAx val="2124613872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689571261395304"/>
          <c:y val="0.00268708061392328"/>
          <c:w val="0.308739811248394"/>
          <c:h val="0.398339234898339"/>
        </c:manualLayout>
      </c:layout>
      <c:overlay val="0"/>
      <c:txPr>
        <a:bodyPr/>
        <a:lstStyle/>
        <a:p>
          <a:pPr>
            <a:defRPr sz="1600" b="0" i="0">
              <a:latin typeface="Helvetica Neue Light"/>
              <a:cs typeface="Helvetica Neue Ligh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148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39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148" y="674239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B1C37153-2B62-471B-A32B-CBC50802D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13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8793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6450" y="533400"/>
            <a:ext cx="3544888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6260" y="3372886"/>
            <a:ext cx="7502094" cy="3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4082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8793" y="6744082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338DC3CC-B773-4632-94C1-618857890D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4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D2B47-21AE-4CB0-AFEC-8B9275BDC03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29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u="none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A356-254E-F444-8253-B7EC5F2CA5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u="none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A356-254E-F444-8253-B7EC5F2CA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8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9507-8041-4446-873F-DCAC788203A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BF0D0-6803-C14D-8844-64C632C491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MB of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DC3CC-B773-4632-94C1-618857890DF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DC3CC-B773-4632-94C1-618857890DF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5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MB of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DC3CC-B773-4632-94C1-618857890DF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1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9507-8041-4446-873F-DCAC78820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EFEE-0D5D-8745-ACEB-843132E818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A356-254E-F444-8253-B7EC5F2CA5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A356-254E-F444-8253-B7EC5F2CA5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89300" y="5373688"/>
            <a:ext cx="256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Peter R. Pietzuch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57419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Courier New" pitchFamily="49" charset="0"/>
              </a:rPr>
              <a:t>prp@doc.ic.ac.uk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6931"/>
          <a:stretch>
            <a:fillRect/>
          </a:stretch>
        </p:blipFill>
        <p:spPr bwMode="auto">
          <a:xfrm>
            <a:off x="250825" y="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025650"/>
            <a:ext cx="9144000" cy="1689100"/>
          </a:xfrm>
          <a:prstGeom prst="rect">
            <a:avLst/>
          </a:prstGeom>
          <a:solidFill>
            <a:srgbClr val="DDEE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1190"/>
            <a:ext cx="7772400" cy="1905000"/>
          </a:xfrm>
          <a:noFill/>
        </p:spPr>
        <p:txBody>
          <a:bodyPr/>
          <a:lstStyle>
            <a:lvl1pPr>
              <a:defRPr sz="4000" b="1">
                <a:solidFill>
                  <a:srgbClr val="0E20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32238"/>
            <a:ext cx="6400800" cy="576262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8429"/>
            <a:ext cx="7772400" cy="1362075"/>
          </a:xfrm>
        </p:spPr>
        <p:txBody>
          <a:bodyPr anchorCtr="1"/>
          <a:lstStyle>
            <a:lvl1pPr algn="ctr">
              <a:defRPr sz="4000" b="0" cap="none">
                <a:solidFill>
                  <a:srgbClr val="0E207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824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00A6-FC06-4262-8F8D-AADA2C339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362075"/>
          </a:xfrm>
        </p:spPr>
        <p:txBody>
          <a:bodyPr/>
          <a:lstStyle>
            <a:lvl1pPr algn="ctr">
              <a:defRPr sz="3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6CF5-55DA-4DB4-92E4-791C7652D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spcBef>
                <a:spcPts val="18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000"/>
            </a:lvl1pPr>
            <a:lvl2pPr marL="623888" indent="-266700">
              <a:defRPr sz="1800"/>
            </a:lvl2pPr>
            <a:lvl3pPr marL="900113" indent="-179388">
              <a:defRPr sz="1600"/>
            </a:lvl3pPr>
            <a:lvl4pPr marL="1255713" indent="-177800">
              <a:buFont typeface="Tahoma" pitchFamily="34" charset="0"/>
              <a:buChar char="»"/>
              <a:defRPr sz="16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50724"/>
            <a:ext cx="5543550" cy="252412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6563" y="6550724"/>
            <a:ext cx="1905000" cy="252412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4855F80-A598-431B-A1BD-B19543103A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7487" cy="5256212"/>
          </a:xfrm>
        </p:spPr>
        <p:txBody>
          <a:bodyPr/>
          <a:lstStyle>
            <a:lvl1pPr marL="177800" indent="-177800">
              <a:buClr>
                <a:schemeClr val="bg1"/>
              </a:buClr>
              <a:defRPr sz="2000"/>
            </a:lvl1pPr>
            <a:lvl2pPr marL="534988" indent="-266700"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27488" cy="5256212"/>
          </a:xfrm>
        </p:spPr>
        <p:txBody>
          <a:bodyPr/>
          <a:lstStyle>
            <a:lvl1pPr marL="177800" indent="-177800">
              <a:buClr>
                <a:schemeClr val="bg1"/>
              </a:buClr>
              <a:defRPr sz="2000"/>
            </a:lvl1pPr>
            <a:lvl2pPr marL="534988" indent="-266700"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E5F0-CA76-48D6-A863-39221B0E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EFB0-43D4-4670-8477-EBF0EE2DD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5C5B-4E20-4F66-93F5-A04A8C4CAD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D48D-3F0B-4BEE-9649-0637B0105A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1C1A0-3E62-4470-AAEA-801354ABF8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4199-C530-424F-8649-46DDA3C621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DDEE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073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3487" y="6550724"/>
            <a:ext cx="5543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Peter Pietzuch - Imperial College London</a:t>
            </a:r>
            <a:endParaRPr lang="en-GB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3799" y="6550724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fld id="{A26F98EC-D792-4EEE-8C12-5EBDF266C1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7" r:id="rId2"/>
    <p:sldLayoutId id="2147483835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7" r:id="rId1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177800" indent="-177800" algn="l" rtl="0" eaLnBrk="0" fontAlgn="base" hangingPunct="0">
        <a:spcBef>
          <a:spcPts val="1800"/>
        </a:spcBef>
        <a:spcAft>
          <a:spcPct val="0"/>
        </a:spcAft>
        <a:buClr>
          <a:schemeClr val="bg1"/>
        </a:buClr>
        <a:buChar char="•"/>
        <a:defRPr sz="2000">
          <a:solidFill>
            <a:srgbClr val="0E207F"/>
          </a:solidFill>
          <a:latin typeface="Helvetica Neue" charset="0"/>
          <a:ea typeface="Helvetica Neue" charset="0"/>
          <a:cs typeface="Helvetica Neue" charset="0"/>
        </a:defRPr>
      </a:lvl1pPr>
      <a:lvl2pPr marL="623888" indent="-2667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00113" indent="-1793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255713" indent="-1778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»"/>
        <a:defRPr sz="16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gi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36414"/>
            <a:ext cx="9144000" cy="1689100"/>
          </a:xfrm>
          <a:noFill/>
        </p:spPr>
        <p:txBody>
          <a:bodyPr wrap="square" lIns="0" tIns="0" rIns="0" bIns="0"/>
          <a:lstStyle/>
          <a:p>
            <a:pPr eaLnBrk="1" hangingPunct="1">
              <a:lnSpc>
                <a:spcPts val="3800"/>
              </a:lnSpc>
            </a:pPr>
            <a:r>
              <a:rPr lang="en-US" sz="3800" dirty="0" smtClean="0"/>
              <a:t>Trends in</a:t>
            </a:r>
            <a:br>
              <a:rPr lang="en-US" sz="3800" dirty="0" smtClean="0"/>
            </a:br>
            <a:r>
              <a:rPr lang="en-US" sz="3800" dirty="0" smtClean="0"/>
              <a:t>Scalable Stream Processing:</a:t>
            </a:r>
            <a:br>
              <a:rPr lang="en-US" sz="3800" dirty="0" smtClean="0"/>
            </a:br>
            <a:r>
              <a:rPr lang="en-GB" sz="3800" dirty="0" smtClean="0">
                <a:solidFill>
                  <a:schemeClr val="tx1"/>
                </a:solidFill>
              </a:rPr>
              <a:t>Parallelism &amp; Programmability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071942"/>
            <a:ext cx="7715250" cy="1728788"/>
          </a:xfrm>
          <a:solidFill>
            <a:srgbClr val="FFFFFF"/>
          </a:solidFill>
        </p:spPr>
        <p:txBody>
          <a:bodyPr/>
          <a:lstStyle/>
          <a:p>
            <a:pPr defTabSz="693738" eaLnBrk="1" hangingPunct="1">
              <a:spcBef>
                <a:spcPct val="0"/>
              </a:spcBef>
              <a:tabLst>
                <a:tab pos="982663" algn="ctr"/>
                <a:tab pos="3405188" algn="ctr"/>
                <a:tab pos="6273800" algn="ctr"/>
              </a:tabLst>
            </a:pPr>
            <a:r>
              <a:rPr lang="en-GB" sz="2400" b="1" dirty="0" smtClean="0">
                <a:solidFill>
                  <a:srgbClr val="FF8000"/>
                </a:solidFill>
              </a:rPr>
              <a:t>Peter Pietzuch</a:t>
            </a:r>
            <a:endParaRPr lang="en-GB" sz="2400" dirty="0" smtClean="0">
              <a:solidFill>
                <a:srgbClr val="FF8000"/>
              </a:solidFill>
            </a:endParaRPr>
          </a:p>
          <a:p>
            <a:pPr algn="l" defTabSz="693738" eaLnBrk="1" hangingPunct="1">
              <a:spcBef>
                <a:spcPct val="0"/>
              </a:spcBef>
              <a:tabLst>
                <a:tab pos="982663" algn="ctr"/>
                <a:tab pos="3405188" algn="ctr"/>
                <a:tab pos="6273800" algn="ctr"/>
              </a:tabLst>
            </a:pPr>
            <a:endParaRPr lang="en-GB" sz="1000" dirty="0" smtClean="0"/>
          </a:p>
          <a:p>
            <a:pPr defTabSz="693738" eaLnBrk="1" hangingPunct="1">
              <a:spcBef>
                <a:spcPct val="0"/>
              </a:spcBef>
              <a:tabLst>
                <a:tab pos="982663" algn="ctr"/>
                <a:tab pos="3405188" algn="ctr"/>
                <a:tab pos="6273800" algn="ctr"/>
              </a:tabLst>
            </a:pPr>
            <a:endParaRPr lang="en-GB" sz="1800" dirty="0" smtClean="0"/>
          </a:p>
          <a:p>
            <a:pPr defTabSz="693738" eaLnBrk="1" hangingPunct="1">
              <a:spcBef>
                <a:spcPct val="0"/>
              </a:spcBef>
              <a:tabLst>
                <a:tab pos="982663" algn="ctr"/>
                <a:tab pos="3405188" algn="ctr"/>
                <a:tab pos="6273800" algn="ctr"/>
              </a:tabLst>
            </a:pP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600" dirty="0" smtClean="0"/>
              <a:t>Large-Scale Distributed Systems Group</a:t>
            </a:r>
            <a:br>
              <a:rPr lang="en-GB" sz="1600" dirty="0" smtClean="0"/>
            </a:br>
            <a:r>
              <a:rPr lang="en-GB" sz="1600" dirty="0" smtClean="0"/>
              <a:t>Department of Computing, Imperial College London</a:t>
            </a:r>
          </a:p>
          <a:p>
            <a:pPr defTabSz="693738" eaLnBrk="1" hangingPunct="1">
              <a:spcBef>
                <a:spcPct val="0"/>
              </a:spcBef>
              <a:tabLst>
                <a:tab pos="982663" algn="ctr"/>
                <a:tab pos="3405188" algn="ctr"/>
                <a:tab pos="6273800" algn="ctr"/>
              </a:tabLst>
            </a:pPr>
            <a:r>
              <a:rPr lang="en-GB" sz="1300" dirty="0" smtClean="0">
                <a:solidFill>
                  <a:schemeClr val="tx1"/>
                </a:solidFill>
              </a:rPr>
              <a:t>http://lsds.doc.ic.ac.uk</a:t>
            </a:r>
          </a:p>
          <a:p>
            <a:pPr defTabSz="693738" eaLnBrk="1" hangingPunct="1">
              <a:spcBef>
                <a:spcPct val="0"/>
              </a:spcBef>
              <a:tabLst>
                <a:tab pos="982663" algn="ctr"/>
                <a:tab pos="3405188" algn="ctr"/>
                <a:tab pos="6273800" algn="ctr"/>
              </a:tabLst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42875" y="6494463"/>
            <a:ext cx="8858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300" dirty="0" smtClean="0">
                <a:solidFill>
                  <a:schemeClr val="tx1"/>
                </a:solidFill>
              </a:rPr>
              <a:t>ATI Oxford Meeting 2016 - London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786063" y="4429132"/>
            <a:ext cx="3571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300" dirty="0">
                <a:solidFill>
                  <a:schemeClr val="tx1"/>
                </a:solidFill>
              </a:rPr>
              <a:t>prp@doc.ic.ac.uk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599" y="288998"/>
            <a:ext cx="3993763" cy="81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Relational Data Stream Model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GB" b="1" dirty="0" smtClean="0">
                <a:solidFill>
                  <a:srgbClr val="FF8000"/>
                </a:solidFill>
              </a:rPr>
              <a:t>Streams</a:t>
            </a:r>
            <a:r>
              <a:rPr lang="en-GB" dirty="0" smtClean="0">
                <a:solidFill>
                  <a:srgbClr val="FF8000"/>
                </a:solidFill>
              </a:rPr>
              <a:t> </a:t>
            </a:r>
            <a:r>
              <a:rPr lang="en-GB" dirty="0" smtClean="0"/>
              <a:t>consist of infinite sequence of tuples</a:t>
            </a:r>
          </a:p>
          <a:p>
            <a:pPr lvl="1"/>
            <a:r>
              <a:rPr lang="en-GB" dirty="0" smtClean="0"/>
              <a:t>Tuples typically associated with timestamp, e.g. arrival time, time of reading, ...</a:t>
            </a:r>
            <a:endParaRPr lang="en-GB" b="1" dirty="0" smtClean="0"/>
          </a:p>
          <a:p>
            <a:pPr>
              <a:buSzTx/>
              <a:buFontTx/>
              <a:buChar char="•"/>
            </a:pPr>
            <a:r>
              <a:rPr lang="en-GB" b="1" dirty="0" smtClean="0">
                <a:solidFill>
                  <a:srgbClr val="FF8000"/>
                </a:solidFill>
              </a:rPr>
              <a:t>Tuples</a:t>
            </a:r>
            <a:r>
              <a:rPr lang="en-GB" dirty="0" smtClean="0">
                <a:solidFill>
                  <a:srgbClr val="FF8000"/>
                </a:solidFill>
              </a:rPr>
              <a:t> </a:t>
            </a:r>
            <a:r>
              <a:rPr lang="en-GB" dirty="0" smtClean="0"/>
              <a:t>can have fixed relational schema</a:t>
            </a:r>
          </a:p>
          <a:p>
            <a:pPr lvl="1"/>
            <a:r>
              <a:rPr lang="en-GB" dirty="0" smtClean="0"/>
              <a:t>Set of attributes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919017-B085-4D4B-80AF-8D2DCB79D6DF}" type="slidenum">
              <a:rPr lang="en-GB" smtClean="0"/>
              <a:pPr/>
              <a:t>10</a:t>
            </a:fld>
            <a:endParaRPr lang="en-GB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80151"/>
              </p:ext>
            </p:extLst>
          </p:nvPr>
        </p:nvGraphicFramePr>
        <p:xfrm>
          <a:off x="1071563" y="5214938"/>
          <a:ext cx="7143800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71438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highway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segment</a:t>
                      </a:r>
                      <a:br>
                        <a:rPr lang="en-GB" sz="10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000" b="0" dirty="0" smtClean="0">
                          <a:solidFill>
                            <a:srgbClr val="0080FF"/>
                          </a:solidFill>
                        </a:rPr>
                        <a:t>speed</a:t>
                      </a:r>
                      <a:endParaRPr lang="en-GB" sz="10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86188" y="6143625"/>
            <a:ext cx="1571625" cy="357188"/>
            <a:chOff x="3357554" y="6143644"/>
            <a:chExt cx="1571636" cy="35719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3357554" y="6143644"/>
              <a:ext cx="157163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381" name="TextBox 7"/>
            <p:cNvSpPr txBox="1">
              <a:spLocks noChangeArrowheads="1"/>
            </p:cNvSpPr>
            <p:nvPr/>
          </p:nvSpPr>
          <p:spPr bwMode="auto">
            <a:xfrm>
              <a:off x="3786182" y="6162280"/>
              <a:ext cx="5806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time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8413"/>
              </p:ext>
            </p:extLst>
          </p:nvPr>
        </p:nvGraphicFramePr>
        <p:xfrm>
          <a:off x="1071562" y="3357563"/>
          <a:ext cx="177049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491"/>
              </a:tblGrid>
              <a:tr h="785818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FF"/>
                          </a:solidFill>
                        </a:rPr>
                        <a:t>highway </a:t>
                      </a:r>
                      <a:r>
                        <a:rPr lang="en-GB" sz="1400" b="0" baseline="0" dirty="0" smtClean="0">
                          <a:solidFill>
                            <a:srgbClr val="0080FF"/>
                          </a:solidFill>
                        </a:rPr>
                        <a:t>= M25</a:t>
                      </a:r>
                      <a:endParaRPr lang="en-GB" sz="1400" b="0" dirty="0" smtClean="0">
                        <a:solidFill>
                          <a:srgbClr val="0080FF"/>
                        </a:solidFill>
                      </a:endParaRPr>
                    </a:p>
                    <a:p>
                      <a:r>
                        <a:rPr lang="en-GB" sz="1400" b="0" dirty="0" smtClean="0">
                          <a:solidFill>
                            <a:srgbClr val="0080FF"/>
                          </a:solidFill>
                        </a:rPr>
                        <a:t>segment = 42</a:t>
                      </a:r>
                      <a:br>
                        <a:rPr lang="en-GB" sz="14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rgbClr val="0080FF"/>
                          </a:solidFill>
                        </a:rPr>
                        <a:t>direction = north</a:t>
                      </a:r>
                      <a:br>
                        <a:rPr lang="en-GB" sz="1400" b="0" dirty="0" smtClean="0">
                          <a:solidFill>
                            <a:srgbClr val="0080FF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rgbClr val="0080FF"/>
                          </a:solidFill>
                        </a:rPr>
                        <a:t>speed = 85</a:t>
                      </a:r>
                      <a:endParaRPr lang="en-GB" sz="1400" b="0" dirty="0">
                        <a:solidFill>
                          <a:srgbClr val="008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4372" name="TextBox 10"/>
          <p:cNvSpPr txBox="1">
            <a:spLocks noChangeArrowheads="1"/>
          </p:cNvSpPr>
          <p:nvPr/>
        </p:nvSpPr>
        <p:spPr bwMode="auto">
          <a:xfrm>
            <a:off x="1064517" y="4375165"/>
            <a:ext cx="18730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Vehicle speed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373" name="TextBox 11"/>
          <p:cNvSpPr txBox="1">
            <a:spLocks noChangeArrowheads="1"/>
          </p:cNvSpPr>
          <p:nvPr/>
        </p:nvSpPr>
        <p:spPr bwMode="auto">
          <a:xfrm>
            <a:off x="1071563" y="6091238"/>
            <a:ext cx="203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Sensors data stream</a:t>
            </a:r>
          </a:p>
        </p:txBody>
      </p:sp>
      <p:sp>
        <p:nvSpPr>
          <p:cNvPr id="14374" name="TextBox 12"/>
          <p:cNvSpPr txBox="1">
            <a:spLocks noChangeArrowheads="1"/>
          </p:cNvSpPr>
          <p:nvPr/>
        </p:nvSpPr>
        <p:spPr bwMode="auto">
          <a:xfrm>
            <a:off x="3392311" y="3643313"/>
            <a:ext cx="56564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Vehicles(highway</a:t>
            </a:r>
            <a:r>
              <a:rPr lang="en-GB" sz="2000" b="1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, segment, direction, speed)</a:t>
            </a:r>
            <a:endParaRPr lang="en-GB" sz="2000" b="1" dirty="0">
              <a:solidFill>
                <a:srgbClr val="0080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375" name="TextBox 12"/>
          <p:cNvSpPr txBox="1">
            <a:spLocks noChangeArrowheads="1"/>
          </p:cNvSpPr>
          <p:nvPr/>
        </p:nvSpPr>
        <p:spPr bwMode="auto">
          <a:xfrm>
            <a:off x="1214438" y="485775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t</a:t>
            </a:r>
            <a:r>
              <a:rPr lang="en-GB" sz="1600" baseline="-25000"/>
              <a:t>1</a:t>
            </a:r>
          </a:p>
        </p:txBody>
      </p:sp>
      <p:sp>
        <p:nvSpPr>
          <p:cNvPr id="14376" name="TextBox 13"/>
          <p:cNvSpPr txBox="1">
            <a:spLocks noChangeArrowheads="1"/>
          </p:cNvSpPr>
          <p:nvPr/>
        </p:nvSpPr>
        <p:spPr bwMode="auto">
          <a:xfrm>
            <a:off x="1920875" y="485775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t</a:t>
            </a:r>
            <a:r>
              <a:rPr lang="en-GB" sz="1600" baseline="-25000"/>
              <a:t>2</a:t>
            </a:r>
          </a:p>
        </p:txBody>
      </p:sp>
      <p:sp>
        <p:nvSpPr>
          <p:cNvPr id="14377" name="TextBox 14"/>
          <p:cNvSpPr txBox="1">
            <a:spLocks noChangeArrowheads="1"/>
          </p:cNvSpPr>
          <p:nvPr/>
        </p:nvSpPr>
        <p:spPr bwMode="auto">
          <a:xfrm>
            <a:off x="2635250" y="4857750"/>
            <a:ext cx="32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t</a:t>
            </a:r>
            <a:r>
              <a:rPr lang="en-GB" sz="1600" baseline="-25000"/>
              <a:t>3</a:t>
            </a:r>
          </a:p>
        </p:txBody>
      </p:sp>
      <p:sp>
        <p:nvSpPr>
          <p:cNvPr id="14378" name="TextBox 15"/>
          <p:cNvSpPr txBox="1">
            <a:spLocks noChangeArrowheads="1"/>
          </p:cNvSpPr>
          <p:nvPr/>
        </p:nvSpPr>
        <p:spPr bwMode="auto">
          <a:xfrm>
            <a:off x="3357563" y="4857750"/>
            <a:ext cx="32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t</a:t>
            </a:r>
            <a:r>
              <a:rPr lang="en-GB" sz="1600" baseline="-25000"/>
              <a:t>4</a:t>
            </a:r>
          </a:p>
        </p:txBody>
      </p:sp>
      <p:sp>
        <p:nvSpPr>
          <p:cNvPr id="14379" name="TextBox 16"/>
          <p:cNvSpPr txBox="1">
            <a:spLocks noChangeArrowheads="1"/>
          </p:cNvSpPr>
          <p:nvPr/>
        </p:nvSpPr>
        <p:spPr bwMode="auto">
          <a:xfrm>
            <a:off x="4064000" y="4857750"/>
            <a:ext cx="371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357313" y="4786313"/>
            <a:ext cx="2143125" cy="1285875"/>
          </a:xfrm>
          <a:prstGeom prst="rect">
            <a:avLst/>
          </a:prstGeom>
          <a:ln>
            <a:solidFill>
              <a:srgbClr val="FF8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>
              <a:spcBef>
                <a:spcPct val="20000"/>
              </a:spcBef>
              <a:defRPr/>
            </a:pPr>
            <a:endParaRPr lang="en-GB" sz="1800" dirty="0">
              <a:solidFill>
                <a:srgbClr val="003399"/>
              </a:solidFill>
            </a:endParaRPr>
          </a:p>
          <a:p>
            <a:pPr marL="457200" indent="-457200" algn="ctr">
              <a:spcBef>
                <a:spcPct val="20000"/>
              </a:spcBef>
              <a:defRPr/>
            </a:pPr>
            <a:r>
              <a:rPr lang="en-GB" sz="1800" dirty="0">
                <a:solidFill>
                  <a:srgbClr val="003399"/>
                </a:solidFill>
              </a:rPr>
              <a:t/>
            </a:r>
            <a:br>
              <a:rPr lang="en-GB" sz="1800" dirty="0">
                <a:solidFill>
                  <a:srgbClr val="003399"/>
                </a:solidFill>
              </a:rPr>
            </a:br>
            <a:endParaRPr lang="en-GB" sz="1800" dirty="0">
              <a:solidFill>
                <a:srgbClr val="003399"/>
              </a:solidFill>
            </a:endParaRPr>
          </a:p>
          <a:p>
            <a:pPr marL="457200" indent="-457200" algn="ctr">
              <a:spcBef>
                <a:spcPct val="20000"/>
              </a:spcBef>
              <a:defRPr/>
            </a:pPr>
            <a:r>
              <a:rPr lang="en-GB" sz="1800" b="1" dirty="0">
                <a:solidFill>
                  <a:schemeClr val="tx1"/>
                </a:solidFill>
              </a:rPr>
              <a:t>window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 for Processing Infinite Streams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07375" cy="3233737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GB" dirty="0" smtClean="0"/>
              <a:t>How many tuples should we process each time?</a:t>
            </a:r>
          </a:p>
          <a:p>
            <a:pPr>
              <a:buSzTx/>
              <a:buFontTx/>
              <a:buChar char="•"/>
            </a:pPr>
            <a:endParaRPr lang="en-GB" dirty="0" smtClean="0"/>
          </a:p>
          <a:p>
            <a:pPr>
              <a:buSzTx/>
              <a:buFontTx/>
              <a:buChar char="•"/>
            </a:pPr>
            <a:r>
              <a:rPr lang="en-GB" dirty="0" smtClean="0"/>
              <a:t>Process tuples in window-sized batches</a:t>
            </a:r>
          </a:p>
          <a:p>
            <a:pPr lvl="1">
              <a:buFontTx/>
              <a:buNone/>
            </a:pPr>
            <a:r>
              <a:rPr lang="en-GB" b="1" dirty="0" smtClean="0"/>
              <a:t>Time-based window</a:t>
            </a:r>
            <a:r>
              <a:rPr lang="en-GB" dirty="0" smtClean="0"/>
              <a:t> with size </a:t>
            </a:r>
            <a:r>
              <a:rPr lang="el-GR" dirty="0" smtClean="0"/>
              <a:t>τ</a:t>
            </a:r>
            <a:r>
              <a:rPr lang="en-GB" dirty="0" smtClean="0"/>
              <a:t> at current time t</a:t>
            </a:r>
            <a:br>
              <a:rPr lang="en-GB" dirty="0" smtClean="0"/>
            </a:br>
            <a:r>
              <a:rPr lang="en-GB" sz="2000" b="1" dirty="0" smtClean="0">
                <a:solidFill>
                  <a:srgbClr val="0080FF"/>
                </a:solidFill>
              </a:rPr>
              <a:t>[t - </a:t>
            </a:r>
            <a:r>
              <a:rPr lang="el-GR" sz="2000" b="1" dirty="0" smtClean="0">
                <a:solidFill>
                  <a:srgbClr val="0080FF"/>
                </a:solidFill>
              </a:rPr>
              <a:t>τ</a:t>
            </a:r>
            <a:r>
              <a:rPr lang="en-GB" sz="2000" b="1" dirty="0" smtClean="0">
                <a:solidFill>
                  <a:srgbClr val="0080FF"/>
                </a:solidFill>
              </a:rPr>
              <a:t> : t]</a:t>
            </a:r>
            <a:r>
              <a:rPr lang="en-GB" sz="2000" b="1" dirty="0" smtClean="0">
                <a:solidFill>
                  <a:srgbClr val="FF8000"/>
                </a:solidFill>
              </a:rPr>
              <a:t>			</a:t>
            </a:r>
            <a:r>
              <a:rPr lang="en-GB" sz="2000" b="1" dirty="0" smtClean="0">
                <a:solidFill>
                  <a:srgbClr val="0080FF"/>
                </a:solidFill>
              </a:rPr>
              <a:t>Vehicles[Range </a:t>
            </a:r>
            <a:r>
              <a:rPr lang="el-GR" sz="2000" b="1" dirty="0" smtClean="0">
                <a:solidFill>
                  <a:srgbClr val="0080FF"/>
                </a:solidFill>
              </a:rPr>
              <a:t>τ</a:t>
            </a:r>
            <a:r>
              <a:rPr lang="en-GB" sz="2000" b="1" dirty="0" smtClean="0">
                <a:solidFill>
                  <a:srgbClr val="0080FF"/>
                </a:solidFill>
              </a:rPr>
              <a:t> seconds]</a:t>
            </a:r>
          </a:p>
          <a:p>
            <a:pPr lvl="1">
              <a:buFontTx/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smtClean="0">
                <a:solidFill>
                  <a:srgbClr val="0080FF"/>
                </a:solidFill>
                <a:cs typeface="Courier New" pitchFamily="49" charset="0"/>
              </a:rPr>
              <a:t>[t : t]</a:t>
            </a:r>
            <a:r>
              <a:rPr lang="en-GB" sz="2000" b="1" dirty="0" smtClean="0">
                <a:solidFill>
                  <a:srgbClr val="FF8000"/>
                </a:solidFill>
                <a:cs typeface="Courier New" pitchFamily="49" charset="0"/>
              </a:rPr>
              <a:t>			</a:t>
            </a:r>
            <a:r>
              <a:rPr lang="en-GB" sz="2000" b="1" dirty="0" smtClean="0">
                <a:solidFill>
                  <a:srgbClr val="0080FF"/>
                </a:solidFill>
              </a:rPr>
              <a:t>Vehicles[Now]</a:t>
            </a:r>
          </a:p>
          <a:p>
            <a:pPr lvl="1">
              <a:buFontTx/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</a:pPr>
            <a:r>
              <a:rPr lang="en-GB" b="1" dirty="0" smtClean="0"/>
              <a:t>Count-based window</a:t>
            </a:r>
            <a:r>
              <a:rPr lang="en-GB" dirty="0" smtClean="0"/>
              <a:t> with size n:</a:t>
            </a:r>
            <a:br>
              <a:rPr lang="en-GB" dirty="0" smtClean="0"/>
            </a:br>
            <a:r>
              <a:rPr lang="en-GB" sz="2000" b="1" dirty="0" smtClean="0">
                <a:solidFill>
                  <a:srgbClr val="0080FF"/>
                </a:solidFill>
              </a:rPr>
              <a:t>last n tuples</a:t>
            </a:r>
            <a:r>
              <a:rPr lang="en-GB" sz="2000" dirty="0" smtClean="0">
                <a:solidFill>
                  <a:srgbClr val="FF8000"/>
                </a:solidFill>
              </a:rPr>
              <a:t>		</a:t>
            </a:r>
            <a:r>
              <a:rPr lang="en-GB" sz="2000" b="1" dirty="0" smtClean="0">
                <a:solidFill>
                  <a:srgbClr val="0080FF"/>
                </a:solidFill>
              </a:rPr>
              <a:t>Vehicles[Rows n]</a:t>
            </a:r>
          </a:p>
          <a:p>
            <a:pPr lvl="1">
              <a:buFontTx/>
              <a:buNone/>
            </a:pPr>
            <a:endParaRPr lang="en-GB" dirty="0" smtClean="0">
              <a:solidFill>
                <a:srgbClr val="FF8000"/>
              </a:solidFill>
            </a:endParaRPr>
          </a:p>
          <a:p>
            <a:pPr lvl="1"/>
            <a:endParaRPr lang="en-GB" dirty="0" smtClean="0"/>
          </a:p>
          <a:p>
            <a:pPr>
              <a:buSzTx/>
              <a:buFontTx/>
              <a:buChar char="•"/>
            </a:pPr>
            <a:endParaRPr lang="en-GB" dirty="0" smtClean="0"/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7782FB-E2E6-4C04-B4F7-DE66BD3D3670}" type="slidenum">
              <a:rPr lang="en-GB" smtClean="0"/>
              <a:pPr/>
              <a:t>11</a:t>
            </a:fld>
            <a:endParaRPr lang="en-GB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07208"/>
              </p:ext>
            </p:extLst>
          </p:nvPr>
        </p:nvGraphicFramePr>
        <p:xfrm>
          <a:off x="642938" y="5072063"/>
          <a:ext cx="7143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571504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highway</a:t>
                      </a:r>
                      <a:br>
                        <a:rPr lang="en-GB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segment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14688" y="6215063"/>
            <a:ext cx="563562" cy="500062"/>
            <a:chOff x="3214678" y="6215082"/>
            <a:chExt cx="562975" cy="500042"/>
          </a:xfrm>
        </p:grpSpPr>
        <p:sp>
          <p:nvSpPr>
            <p:cNvPr id="15391" name="TextBox 6"/>
            <p:cNvSpPr txBox="1">
              <a:spLocks noChangeArrowheads="1"/>
            </p:cNvSpPr>
            <p:nvPr/>
          </p:nvSpPr>
          <p:spPr bwMode="auto">
            <a:xfrm>
              <a:off x="3214678" y="6376570"/>
              <a:ext cx="5629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now</a:t>
              </a:r>
            </a:p>
          </p:txBody>
        </p:sp>
        <p:sp>
          <p:nvSpPr>
            <p:cNvPr id="8" name="Up Arrow 7"/>
            <p:cNvSpPr/>
            <p:nvPr/>
          </p:nvSpPr>
          <p:spPr bwMode="auto">
            <a:xfrm>
              <a:off x="3428767" y="6215082"/>
              <a:ext cx="142726" cy="214303"/>
            </a:xfrm>
            <a:prstGeom prst="upArrow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457200" indent="-457200">
                <a:spcBef>
                  <a:spcPct val="20000"/>
                </a:spcBef>
                <a:defRPr/>
              </a:pPr>
              <a:endParaRPr lang="en-GB">
                <a:solidFill>
                  <a:srgbClr val="003399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502E-6 L 0.4706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3134E-6 L 0.47205 -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57"/>
            <a:ext cx="9144000" cy="836613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Well-Defined Query Semantics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291"/>
            <a:ext cx="8229600" cy="31997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latin typeface="Helvetica Neue"/>
                <a:cs typeface="Helvetica Neue"/>
              </a:rPr>
              <a:t>CQL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8000"/>
                </a:solidFill>
                <a:latin typeface="Helvetica Neue"/>
                <a:cs typeface="Helvetica Neue"/>
              </a:rPr>
              <a:t>SQL</a:t>
            </a:r>
            <a:r>
              <a:rPr lang="en-US" dirty="0" smtClean="0">
                <a:solidFill>
                  <a:srgbClr val="FF8000"/>
                </a:solidFill>
              </a:rPr>
              <a:t>-based declarative language</a:t>
            </a:r>
            <a:r>
              <a:rPr lang="en-US" dirty="0" smtClean="0"/>
              <a:t> for continuous queries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Based on well-defined relational algebra (select, project, join, </a:t>
            </a:r>
            <a:r>
              <a:rPr lang="is-IS" dirty="0" smtClean="0"/>
              <a:t>…)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Example: Identifying slow moving traffic on a highway: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Find highway segments with average speed below 40 km/h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6200"/>
            <a:ext cx="2133600" cy="365125"/>
          </a:xfrm>
          <a:prstGeom prst="rect">
            <a:avLst/>
          </a:prstGeom>
        </p:spPr>
        <p:txBody>
          <a:bodyPr/>
          <a:lstStyle/>
          <a:p>
            <a:fld id="{A8A4E13D-593E-5442-9A25-14772D7BBE7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33782" y="3647985"/>
            <a:ext cx="7218852" cy="161091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	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highway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>
                <a:solidFill>
                  <a:srgbClr val="002060"/>
                </a:solidFill>
                <a:latin typeface="Helvetica"/>
                <a:cs typeface="Helvetica"/>
              </a:rPr>
              <a:t>AVG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GB" sz="2000" dirty="0">
                <a:latin typeface="Helvetica Light"/>
                <a:cs typeface="Helvetica Light"/>
              </a:rPr>
              <a:t>speed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  <a:r>
              <a:rPr lang="en-GB" sz="2000" b="1" dirty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Helvetica Light"/>
                <a:cs typeface="Helvetica Light"/>
              </a:rPr>
              <a:t>avg</a:t>
            </a:r>
            <a:endParaRPr lang="en-GB" sz="2000" dirty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Helvetica"/>
                <a:cs typeface="Helvetica"/>
              </a:rPr>
              <a:t>from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		</a:t>
            </a:r>
            <a:r>
              <a:rPr lang="en-GB" sz="2000" dirty="0" smtClean="0">
                <a:latin typeface="Helvetica Light"/>
                <a:cs typeface="Helvetica Light"/>
              </a:rPr>
              <a:t>Vehicles</a:t>
            </a:r>
            <a:r>
              <a:rPr lang="en-GB" sz="20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2000" b="1" dirty="0" smtClean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20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2000" dirty="0">
                <a:solidFill>
                  <a:srgbClr val="0080FF"/>
                </a:solidFill>
                <a:latin typeface="Helvetica Light"/>
                <a:cs typeface="Helvetica Light"/>
              </a:rPr>
              <a:t>5 seconds </a:t>
            </a:r>
            <a:r>
              <a:rPr lang="en-GB" sz="2000" b="1" dirty="0">
                <a:solidFill>
                  <a:srgbClr val="0080FF"/>
                </a:solidFill>
                <a:latin typeface="Helvetica"/>
                <a:cs typeface="Helvetica"/>
              </a:rPr>
              <a:t>slide</a:t>
            </a:r>
            <a:r>
              <a:rPr lang="en-GB" sz="2000" dirty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2000" dirty="0">
                <a:solidFill>
                  <a:srgbClr val="0080FF"/>
                </a:solidFill>
                <a:latin typeface="Helvetica Light"/>
                <a:cs typeface="Helvetica Light"/>
              </a:rPr>
              <a:t>1 second</a:t>
            </a:r>
            <a:r>
              <a:rPr lang="en-GB" sz="2000" dirty="0">
                <a:solidFill>
                  <a:srgbClr val="0080FF"/>
                </a:solidFill>
                <a:latin typeface="Helvetica Neue Thin"/>
                <a:cs typeface="Helvetica Neue Thin"/>
              </a:rPr>
              <a:t>]</a:t>
            </a:r>
          </a:p>
          <a:p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Helvetica"/>
                <a:cs typeface="Helvetica"/>
              </a:rPr>
              <a:t>group by 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highway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</a:p>
          <a:p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Helvetica"/>
                <a:cs typeface="Helvetica"/>
              </a:rPr>
              <a:t>having</a:t>
            </a:r>
            <a:r>
              <a:rPr lang="en-GB" sz="2000" dirty="0">
                <a:solidFill>
                  <a:schemeClr val="tx1"/>
                </a:solidFill>
                <a:latin typeface="Helvetica"/>
                <a:cs typeface="Helvetica"/>
              </a:rPr>
              <a:t> 	</a:t>
            </a:r>
            <a:r>
              <a:rPr lang="en-GB" sz="2000" dirty="0" err="1">
                <a:solidFill>
                  <a:schemeClr val="tx1"/>
                </a:solidFill>
                <a:latin typeface="Helvetica Light"/>
                <a:cs typeface="Helvetica Light"/>
              </a:rPr>
              <a:t>avg</a:t>
            </a:r>
            <a:r>
              <a:rPr lang="en-GB" sz="2000" dirty="0">
                <a:solidFill>
                  <a:schemeClr val="tx1"/>
                </a:solidFill>
                <a:latin typeface="Helvetica Light"/>
                <a:cs typeface="Helvetica Light"/>
              </a:rPr>
              <a:t> &lt; 40</a:t>
            </a:r>
            <a:endParaRPr lang="pt-PT" sz="2000" dirty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algn="l">
              <a:spcAft>
                <a:spcPts val="200"/>
              </a:spcAft>
            </a:pPr>
            <a:endParaRPr lang="en-GB" sz="2000" dirty="0" smtClean="0">
              <a:solidFill>
                <a:srgbClr val="0080FF"/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42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9602"/>
            <a:ext cx="8444415" cy="49693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>
                <a:solidFill>
                  <a:srgbClr val="DDEEFF"/>
                </a:solidFill>
              </a:rPr>
              <a:t>Introduction to </a:t>
            </a:r>
            <a:r>
              <a:rPr lang="en-GB" sz="2400" dirty="0">
                <a:solidFill>
                  <a:srgbClr val="DDEEFF"/>
                </a:solidFill>
              </a:rPr>
              <a:t>S</a:t>
            </a:r>
            <a:r>
              <a:rPr lang="en-GB" sz="2400" dirty="0" smtClean="0">
                <a:solidFill>
                  <a:srgbClr val="DDEEFF"/>
                </a:solidFill>
              </a:rPr>
              <a:t>tream Processing</a:t>
            </a:r>
          </a:p>
          <a:p>
            <a:pPr marL="0" indent="0">
              <a:lnSpc>
                <a:spcPct val="120000"/>
              </a:lnSpc>
              <a:buNone/>
            </a:pPr>
            <a:endParaRPr lang="en-GB" sz="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 smtClean="0"/>
              <a:t>(1) </a:t>
            </a:r>
            <a:r>
              <a:rPr lang="en-GB" sz="2400" b="1" dirty="0" smtClean="0">
                <a:solidFill>
                  <a:srgbClr val="FF8000"/>
                </a:solidFill>
              </a:rPr>
              <a:t>Scalable</a:t>
            </a:r>
            <a:r>
              <a:rPr lang="en-GB" sz="2400" b="1" dirty="0" smtClean="0"/>
              <a:t> and </a:t>
            </a:r>
            <a:r>
              <a:rPr lang="en-GB" sz="2400" b="1" dirty="0" smtClean="0">
                <a:solidFill>
                  <a:srgbClr val="FF8000"/>
                </a:solidFill>
              </a:rPr>
              <a:t>Parallel</a:t>
            </a:r>
            <a:r>
              <a:rPr lang="en-GB" sz="2400" b="1" dirty="0" smtClean="0"/>
              <a:t> Stream Processing</a:t>
            </a:r>
            <a:r>
              <a:rPr lang="is-IS" sz="2400" b="1" dirty="0" smtClean="0"/>
              <a:t>…</a:t>
            </a:r>
            <a:r>
              <a:rPr lang="en-GB" sz="2400" b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is-IS" sz="2400" b="1" dirty="0" smtClean="0"/>
              <a:t>…b</a:t>
            </a:r>
            <a:r>
              <a:rPr lang="en-GB" sz="2400" b="1" dirty="0" err="1" smtClean="0"/>
              <a:t>ut</a:t>
            </a:r>
            <a:r>
              <a:rPr lang="en-GB" sz="2400" b="1" dirty="0" smtClean="0"/>
              <a:t> with </a:t>
            </a:r>
            <a:r>
              <a:rPr lang="en-GB" sz="2400" b="1" dirty="0" smtClean="0">
                <a:solidFill>
                  <a:srgbClr val="FF8000"/>
                </a:solidFill>
              </a:rPr>
              <a:t>Principled Query Semantics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 smtClean="0"/>
              <a:t>(2) Streaming </a:t>
            </a:r>
            <a:r>
              <a:rPr lang="en-GB" sz="2400" b="1" dirty="0" smtClean="0">
                <a:solidFill>
                  <a:srgbClr val="FF8000"/>
                </a:solidFill>
              </a:rPr>
              <a:t>Machine Learning </a:t>
            </a:r>
            <a:r>
              <a:rPr lang="en-GB" sz="2400" b="1" dirty="0" smtClean="0"/>
              <a:t>Applications</a:t>
            </a:r>
            <a:r>
              <a:rPr lang="is-IS" sz="2400" b="1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s-IS" sz="2400" b="1" dirty="0"/>
              <a:t>	</a:t>
            </a:r>
            <a:r>
              <a:rPr lang="is-IS" sz="2400" b="1" dirty="0" smtClean="0"/>
              <a:t>	...but with a </a:t>
            </a:r>
            <a:r>
              <a:rPr lang="is-IS" sz="2400" b="1" dirty="0" smtClean="0">
                <a:solidFill>
                  <a:srgbClr val="FF8000"/>
                </a:solidFill>
              </a:rPr>
              <a:t>Natural Programming Model</a:t>
            </a:r>
          </a:p>
          <a:p>
            <a:pPr marL="0" indent="0">
              <a:lnSpc>
                <a:spcPct val="120000"/>
              </a:lnSpc>
              <a:buNone/>
            </a:pPr>
            <a:endParaRPr lang="is-IS" sz="800" dirty="0"/>
          </a:p>
          <a:p>
            <a:pPr marL="0" indent="0">
              <a:lnSpc>
                <a:spcPct val="120000"/>
              </a:lnSpc>
              <a:buNone/>
            </a:pPr>
            <a:r>
              <a:rPr lang="is-IS" sz="2400" dirty="0" smtClean="0"/>
              <a:t>Conclusions</a:t>
            </a: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68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Scale Big Data Systems?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183" y="1052513"/>
            <a:ext cx="8207375" cy="5256212"/>
          </a:xfrm>
        </p:spPr>
        <p:txBody>
          <a:bodyPr/>
          <a:lstStyle/>
          <a:p>
            <a:r>
              <a:rPr lang="en-GB" dirty="0" smtClean="0"/>
              <a:t>Use </a:t>
            </a:r>
            <a:r>
              <a:rPr lang="en-GB" dirty="0">
                <a:solidFill>
                  <a:srgbClr val="FF8000"/>
                </a:solidFill>
              </a:rPr>
              <a:t>s</a:t>
            </a:r>
            <a:r>
              <a:rPr lang="en-GB" dirty="0" smtClean="0">
                <a:solidFill>
                  <a:srgbClr val="FF8000"/>
                </a:solidFill>
              </a:rPr>
              <a:t>cale </a:t>
            </a:r>
            <a:r>
              <a:rPr lang="en-GB" dirty="0">
                <a:solidFill>
                  <a:srgbClr val="FF8000"/>
                </a:solidFill>
              </a:rPr>
              <a:t>o</a:t>
            </a:r>
            <a:r>
              <a:rPr lang="en-GB" dirty="0" smtClean="0">
                <a:solidFill>
                  <a:srgbClr val="FF8000"/>
                </a:solidFill>
              </a:rPr>
              <a:t>ut </a:t>
            </a:r>
            <a:r>
              <a:rPr lang="en-GB" dirty="0" smtClean="0"/>
              <a:t>and not </a:t>
            </a:r>
            <a:r>
              <a:rPr lang="en-GB" dirty="0">
                <a:solidFill>
                  <a:srgbClr val="FF8000"/>
                </a:solidFill>
              </a:rPr>
              <a:t>s</a:t>
            </a:r>
            <a:r>
              <a:rPr lang="en-GB" dirty="0" smtClean="0">
                <a:solidFill>
                  <a:srgbClr val="FF8000"/>
                </a:solidFill>
              </a:rPr>
              <a:t>cale </a:t>
            </a:r>
            <a:r>
              <a:rPr lang="en-GB" dirty="0">
                <a:solidFill>
                  <a:srgbClr val="FF8000"/>
                </a:solidFill>
              </a:rPr>
              <a:t>u</a:t>
            </a:r>
            <a:r>
              <a:rPr lang="en-GB" dirty="0" smtClean="0">
                <a:solidFill>
                  <a:srgbClr val="FF8000"/>
                </a:solidFill>
              </a:rPr>
              <a:t>p</a:t>
            </a:r>
          </a:p>
          <a:p>
            <a:pPr lvl="1"/>
            <a:r>
              <a:rPr lang="en-GB" dirty="0" smtClean="0"/>
              <a:t>Commodity multi-core servers</a:t>
            </a:r>
          </a:p>
          <a:p>
            <a:pPr lvl="1"/>
            <a:r>
              <a:rPr lang="en-GB" dirty="0" smtClean="0"/>
              <a:t>Fast network interconnect</a:t>
            </a:r>
          </a:p>
          <a:p>
            <a:r>
              <a:rPr lang="en-GB" dirty="0" smtClean="0">
                <a:solidFill>
                  <a:srgbClr val="FF8000"/>
                </a:solidFill>
              </a:rPr>
              <a:t>Data-parallelism </a:t>
            </a:r>
            <a:r>
              <a:rPr lang="en-GB" dirty="0" smtClean="0"/>
              <a:t>is king</a:t>
            </a:r>
          </a:p>
          <a:p>
            <a:r>
              <a:rPr lang="en-GB" dirty="0" smtClean="0"/>
              <a:t>Software designed for failure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16CF5-55DA-4DB4-92E4-791C7652DC8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989" y="1012949"/>
            <a:ext cx="4671757" cy="3113726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723272" y="4696691"/>
            <a:ext cx="6074848" cy="19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rgbClr val="0E207F"/>
                </a:solidFill>
                <a:latin typeface="+mn-lt"/>
                <a:ea typeface="+mn-ea"/>
                <a:cs typeface="+mn-cs"/>
              </a:defRPr>
            </a:lvl1pPr>
            <a:lvl2pPr marL="623888" indent="-26670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9pPr>
          </a:lstStyle>
          <a:p>
            <a:r>
              <a:rPr lang="en-GB" dirty="0" smtClean="0"/>
              <a:t>Google</a:t>
            </a:r>
            <a:r>
              <a:rPr lang="en-GB" dirty="0"/>
              <a:t>: </a:t>
            </a:r>
            <a:r>
              <a:rPr lang="en-GB" dirty="0" smtClean="0"/>
              <a:t>over 20 </a:t>
            </a:r>
            <a:r>
              <a:rPr lang="en-GB" dirty="0"/>
              <a:t>data centre locations</a:t>
            </a:r>
          </a:p>
          <a:p>
            <a:pPr lvl="1"/>
            <a:r>
              <a:rPr lang="en-GB" dirty="0"/>
              <a:t>over 1 million servers</a:t>
            </a:r>
          </a:p>
          <a:p>
            <a:pPr lvl="1"/>
            <a:r>
              <a:rPr lang="en-GB" dirty="0"/>
              <a:t>260 </a:t>
            </a:r>
            <a:r>
              <a:rPr lang="en-GB" dirty="0" smtClean="0"/>
              <a:t>Megawatts (0.01</a:t>
            </a:r>
            <a:r>
              <a:rPr lang="en-GB" dirty="0"/>
              <a:t>% of global energy)</a:t>
            </a:r>
          </a:p>
          <a:p>
            <a:pPr lvl="1"/>
            <a:r>
              <a:rPr lang="en-GB" dirty="0"/>
              <a:t>4.2 billion searches per day (2011)</a:t>
            </a:r>
          </a:p>
          <a:p>
            <a:pPr lvl="1"/>
            <a:r>
              <a:rPr lang="en-GB" dirty="0" err="1"/>
              <a:t>Exabytes</a:t>
            </a:r>
            <a:r>
              <a:rPr lang="en-GB" dirty="0"/>
              <a:t> (10</a:t>
            </a:r>
            <a:r>
              <a:rPr lang="en-GB" baseline="30000" dirty="0"/>
              <a:t>18</a:t>
            </a:r>
            <a:r>
              <a:rPr lang="en-GB" dirty="0"/>
              <a:t>) of </a:t>
            </a:r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3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ontent Placeholder 2"/>
          <p:cNvSpPr>
            <a:spLocks noGrp="1"/>
          </p:cNvSpPr>
          <p:nvPr>
            <p:ph idx="1"/>
          </p:nvPr>
        </p:nvSpPr>
        <p:spPr>
          <a:xfrm>
            <a:off x="457200" y="1341937"/>
            <a:ext cx="8229600" cy="1370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Servers have many </a:t>
            </a:r>
            <a:r>
              <a:rPr lang="en-US" b="1" dirty="0"/>
              <a:t>parallel CPU </a:t>
            </a:r>
            <a:r>
              <a:rPr lang="en-US" b="1" dirty="0" smtClean="0"/>
              <a:t>cores</a:t>
            </a:r>
          </a:p>
          <a:p>
            <a:pPr marL="0" indent="0">
              <a:buNone/>
            </a:pPr>
            <a:r>
              <a:rPr lang="en-US" dirty="0" smtClean="0"/>
              <a:t>Servers </a:t>
            </a:r>
            <a:r>
              <a:rPr lang="en-US" dirty="0"/>
              <a:t>with </a:t>
            </a:r>
            <a:r>
              <a:rPr lang="en-US" b="1" dirty="0" smtClean="0"/>
              <a:t>GPUs</a:t>
            </a:r>
            <a:r>
              <a:rPr lang="en-US" dirty="0" smtClean="0"/>
              <a:t> common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GPU have even more </a:t>
            </a:r>
            <a:r>
              <a:rPr lang="en-US" dirty="0" err="1" smtClean="0">
                <a:solidFill>
                  <a:schemeClr val="tx1"/>
                </a:solidFill>
              </a:rPr>
              <a:t>specialised</a:t>
            </a:r>
            <a:r>
              <a:rPr lang="en-US" dirty="0" smtClean="0">
                <a:solidFill>
                  <a:schemeClr val="tx1"/>
                </a:solidFill>
              </a:rPr>
              <a:t> cores</a:t>
            </a:r>
          </a:p>
        </p:txBody>
      </p:sp>
      <p:grpSp>
        <p:nvGrpSpPr>
          <p:cNvPr id="659" name="Group 658"/>
          <p:cNvGrpSpPr/>
          <p:nvPr/>
        </p:nvGrpSpPr>
        <p:grpSpPr>
          <a:xfrm>
            <a:off x="423157" y="3402501"/>
            <a:ext cx="5495808" cy="3069843"/>
            <a:chOff x="423157" y="2948855"/>
            <a:chExt cx="5495808" cy="3069843"/>
          </a:xfrm>
        </p:grpSpPr>
        <p:sp>
          <p:nvSpPr>
            <p:cNvPr id="11" name="Rectangle 10"/>
            <p:cNvSpPr/>
            <p:nvPr/>
          </p:nvSpPr>
          <p:spPr>
            <a:xfrm>
              <a:off x="730478" y="3558173"/>
              <a:ext cx="803758" cy="161261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50613" y="4677919"/>
              <a:ext cx="568182" cy="2848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L3</a:t>
              </a:r>
              <a:endParaRPr lang="en-US" sz="1200" dirty="0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 flipH="1">
              <a:off x="850612" y="3663356"/>
              <a:ext cx="239791" cy="954157"/>
              <a:chOff x="3881121" y="2773680"/>
              <a:chExt cx="324273" cy="129032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881121" y="2773680"/>
                <a:ext cx="278554" cy="2844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881121" y="3108960"/>
                <a:ext cx="278554" cy="2844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2</a:t>
                </a:r>
                <a:endParaRPr lang="en-US" sz="1000" baseline="-25000" dirty="0">
                  <a:solidFill>
                    <a:schemeClr val="tx1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881121" y="3444240"/>
                <a:ext cx="278554" cy="2844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3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881121" y="3779520"/>
                <a:ext cx="278554" cy="2844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4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159675" y="277368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159675" y="310896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159675" y="344424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159675" y="377952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159675" y="284988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59675" y="318516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159675" y="352044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159675" y="385572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1179003" y="3663356"/>
              <a:ext cx="239791" cy="954157"/>
              <a:chOff x="3881121" y="2773680"/>
              <a:chExt cx="324273" cy="1290320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3881121" y="277368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5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881121" y="310896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6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881121" y="344424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7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881121" y="377952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8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59675" y="277368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59675" y="310896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59675" y="344424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159675" y="377952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159675" y="284988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59675" y="318516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159675" y="352044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159675" y="385572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1357881" y="5008431"/>
              <a:ext cx="60913" cy="57922"/>
            </a:xfrm>
            <a:prstGeom prst="rect">
              <a:avLst/>
            </a:prstGeom>
            <a:solidFill>
              <a:schemeClr val="tx1"/>
            </a:solidFill>
            <a:ln w="127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214395" y="5008431"/>
              <a:ext cx="112941" cy="57922"/>
            </a:xfrm>
            <a:prstGeom prst="rect">
              <a:avLst/>
            </a:prstGeom>
            <a:solidFill>
              <a:schemeClr val="tx1"/>
            </a:solidFill>
            <a:ln w="127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910581" y="3558173"/>
              <a:ext cx="803758" cy="161261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030716" y="4677919"/>
              <a:ext cx="568182" cy="2848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L3</a:t>
              </a:r>
              <a:endParaRPr lang="en-US" sz="1200" dirty="0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 flipH="1">
              <a:off x="2030715" y="3663356"/>
              <a:ext cx="239791" cy="954157"/>
              <a:chOff x="3881121" y="2773680"/>
              <a:chExt cx="324273" cy="129032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881121" y="277368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1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881121" y="310896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2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881121" y="344424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3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881121" y="377952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4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159675" y="277368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159675" y="310896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159675" y="344424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159675" y="3779520"/>
                <a:ext cx="45719" cy="76200"/>
              </a:xfrm>
              <a:prstGeom prst="rect">
                <a:avLst/>
              </a:prstGeom>
              <a:solidFill>
                <a:srgbClr val="95B3D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159675" y="2849880"/>
                <a:ext cx="45719" cy="20828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159675" y="318516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159675" y="352044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159675" y="385572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2359106" y="3663356"/>
              <a:ext cx="239791" cy="954157"/>
              <a:chOff x="3881121" y="2773680"/>
              <a:chExt cx="324273" cy="129032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3881121" y="277368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5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881121" y="310896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6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881121" y="344424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7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881121" y="3779520"/>
                <a:ext cx="278554" cy="284480"/>
              </a:xfrm>
              <a:prstGeom prst="rect">
                <a:avLst/>
              </a:prstGeom>
              <a:solidFill>
                <a:srgbClr val="D7E4B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</a:t>
                </a:r>
                <a:r>
                  <a:rPr lang="en-US" sz="1000" baseline="-25000" dirty="0" smtClean="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8</a:t>
                </a:r>
                <a:endParaRPr lang="en-US" sz="1000" baseline="-25000" dirty="0">
                  <a:solidFill>
                    <a:srgbClr val="000000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159675" y="2773680"/>
                <a:ext cx="45719" cy="76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159675" y="3108960"/>
                <a:ext cx="45719" cy="76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159675" y="3444240"/>
                <a:ext cx="45719" cy="76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159675" y="3779520"/>
                <a:ext cx="45719" cy="76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59675" y="284988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159675" y="318516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159675" y="352044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159675" y="3855720"/>
                <a:ext cx="45719" cy="208280"/>
              </a:xfrm>
              <a:prstGeom prst="rect">
                <a:avLst/>
              </a:prstGeom>
              <a:solidFill>
                <a:srgbClr val="C4BD97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Rectangle 185"/>
            <p:cNvSpPr/>
            <p:nvPr/>
          </p:nvSpPr>
          <p:spPr>
            <a:xfrm>
              <a:off x="2122174" y="5008431"/>
              <a:ext cx="116393" cy="57922"/>
            </a:xfrm>
            <a:prstGeom prst="rect">
              <a:avLst/>
            </a:prstGeom>
            <a:solidFill>
              <a:schemeClr val="tx1"/>
            </a:solidFill>
            <a:ln w="127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030716" y="5008431"/>
              <a:ext cx="60913" cy="57922"/>
            </a:xfrm>
            <a:prstGeom prst="rect">
              <a:avLst/>
            </a:prstGeom>
            <a:solidFill>
              <a:schemeClr val="tx1"/>
            </a:solidFill>
            <a:ln w="127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>
              <a:stCxn id="156" idx="3"/>
              <a:endCxn id="187" idx="1"/>
            </p:cNvCxnSpPr>
            <p:nvPr/>
          </p:nvCxnSpPr>
          <p:spPr>
            <a:xfrm>
              <a:off x="1418795" y="5037393"/>
              <a:ext cx="61192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57" idx="2"/>
            </p:cNvCxnSpPr>
            <p:nvPr/>
          </p:nvCxnSpPr>
          <p:spPr>
            <a:xfrm>
              <a:off x="1270866" y="5066354"/>
              <a:ext cx="0" cy="268657"/>
            </a:xfrm>
            <a:prstGeom prst="line">
              <a:avLst/>
            </a:prstGeom>
            <a:ln w="285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6" idx="2"/>
            </p:cNvCxnSpPr>
            <p:nvPr/>
          </p:nvCxnSpPr>
          <p:spPr>
            <a:xfrm>
              <a:off x="2180370" y="5066354"/>
              <a:ext cx="0" cy="268657"/>
            </a:xfrm>
            <a:prstGeom prst="line">
              <a:avLst/>
            </a:prstGeom>
            <a:ln w="285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3362963" y="3558173"/>
              <a:ext cx="2548306" cy="1243383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362963" y="4885893"/>
              <a:ext cx="2556002" cy="2857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L2 Cache</a:t>
              </a:r>
              <a:endParaRPr lang="en-US" sz="1200" dirty="0">
                <a:solidFill>
                  <a:schemeClr val="tx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08" name="Document 207"/>
            <p:cNvSpPr/>
            <p:nvPr/>
          </p:nvSpPr>
          <p:spPr>
            <a:xfrm>
              <a:off x="730478" y="5335010"/>
              <a:ext cx="1983861" cy="683688"/>
            </a:xfrm>
            <a:prstGeom prst="flowChartDocumen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DRAM</a:t>
              </a:r>
            </a:p>
          </p:txBody>
        </p:sp>
        <p:sp>
          <p:nvSpPr>
            <p:cNvPr id="209" name="Document 208"/>
            <p:cNvSpPr/>
            <p:nvPr/>
          </p:nvSpPr>
          <p:spPr>
            <a:xfrm flipH="1">
              <a:off x="3362963" y="5335010"/>
              <a:ext cx="2556002" cy="683688"/>
            </a:xfrm>
            <a:prstGeom prst="flowChartDocumen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DRAM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400770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503527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602905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706025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400770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503527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602905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706025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400770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503527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602905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06025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400604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503361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602739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05858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400604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503361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602739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705858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400770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503527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02905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706025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400770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503527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602905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706025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400770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503527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602905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706025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00770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503527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602905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706025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400770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503527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602905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706025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3400604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3503361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602739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3705858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00604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503361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602739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705858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818887" y="3593835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921644" y="3593835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021022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124142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818887" y="3681303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921644" y="3681303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021022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24142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818887" y="4235805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921644" y="4235805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021022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124142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818721" y="3862803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921478" y="3862803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020856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23975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818721" y="3956716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921478" y="3956716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020856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123975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818887" y="4047511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921644" y="4047511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021022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124142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818887" y="4141019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921644" y="4141019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021022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124142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818887" y="3771661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921644" y="3771661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21022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124142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818887" y="4329367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921644" y="4329367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021022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124142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818887" y="4424658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921644" y="4424658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021022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124142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818721" y="4519358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921478" y="4519358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020856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123975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3818721" y="4610515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3921478" y="4610515"/>
              <a:ext cx="79863" cy="695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020856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123975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231231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333988" y="359383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433366" y="359383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4536485" y="359383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4231231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333988" y="36813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433366" y="368130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536485" y="368130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231231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33988" y="423580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433366" y="423580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536485" y="423580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231064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4333822" y="386280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433199" y="386280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4536319" y="386280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231064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333822" y="39567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433199" y="3956716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536319" y="3956716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231231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333988" y="404751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433366" y="404751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4536485" y="404751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4231231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333988" y="4141019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4433366" y="4141019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536485" y="4141019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231231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33988" y="377166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433366" y="377166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536485" y="377166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231231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333988" y="4329367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433366" y="4329367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536485" y="4329367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231231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333988" y="44246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433366" y="44246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536485" y="44246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231064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333822" y="45193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433199" y="45193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536319" y="45193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231064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333822" y="461051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433199" y="461051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536319" y="461051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650486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753243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852621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955740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650486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753243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852621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55740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650486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4753243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852621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955740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650319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753076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852454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4955574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650319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4753076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852454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955574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650486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753243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852621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955740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650486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753243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4852621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4955740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650486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753243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852621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955740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650486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753243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852621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955740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4650486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753243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852621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955740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650319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753076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852454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955574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650319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753076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4852454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4955574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 rot="5400000">
              <a:off x="4617001" y="3513223"/>
              <a:ext cx="33808" cy="2460895"/>
            </a:xfrm>
            <a:prstGeom prst="rect">
              <a:avLst/>
            </a:prstGeom>
            <a:solidFill>
              <a:srgbClr val="95B3D7"/>
            </a:solidFill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065925" y="359129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5168683" y="359129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5268061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5371180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065925" y="36787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168683" y="36787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268061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371180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065925" y="423326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5168683" y="423326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5268061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5371180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065759" y="38602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168516" y="38602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267894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371014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65759" y="395417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168516" y="395417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267894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371014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065925" y="404496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5168683" y="404496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5268061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5371180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065925" y="4138474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5168683" y="4138474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268061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71180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065925" y="3769116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168683" y="3769116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5268061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5371180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5065925" y="4326822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5168683" y="4326822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268061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5371180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65925" y="44221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168683" y="44221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268061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371180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065759" y="45168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5168516" y="45168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5267894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5371014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065759" y="460797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168516" y="460797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267894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71014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479401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582159" y="359129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681536" y="359129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5784656" y="359129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5479401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5582159" y="36787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5681536" y="36787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784656" y="36787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479401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582159" y="423326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81536" y="423326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784656" y="423326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5479235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5581992" y="3860258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5681370" y="38602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784490" y="3860258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79235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581992" y="3954171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681370" y="395417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784490" y="3954171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479401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582159" y="4044965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5681536" y="404496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5784656" y="4044965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5479401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5582159" y="4138474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5681536" y="4138474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784656" y="4138474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479401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582159" y="3769116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81536" y="3769116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784656" y="3769116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479401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5582159" y="4326822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5681536" y="4326822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5784656" y="4326822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5479401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5582159" y="44221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681536" y="44221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784656" y="44221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479235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581992" y="4516813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5681370" y="45168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5784490" y="4516813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5479235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5581992" y="4607970"/>
              <a:ext cx="79863" cy="695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5681370" y="460797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5784490" y="4607970"/>
              <a:ext cx="79863" cy="69522"/>
            </a:xfrm>
            <a:prstGeom prst="rect">
              <a:avLst/>
            </a:prstGeom>
            <a:solidFill>
              <a:srgbClr val="77933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2963" y="3283405"/>
              <a:ext cx="1077791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200" dirty="0" smtClean="0">
                  <a:latin typeface="Helvetica Light"/>
                  <a:cs typeface="Helvetica Light"/>
                </a:rPr>
                <a:t>SMX</a:t>
              </a:r>
              <a:r>
                <a:rPr lang="en-US" sz="1200" baseline="-25000" dirty="0" smtClean="0">
                  <a:latin typeface="Helvetica Light"/>
                  <a:cs typeface="Helvetica Light"/>
                </a:rPr>
                <a:t>1 </a:t>
              </a:r>
              <a:r>
                <a:rPr lang="is-IS" sz="1200" dirty="0" smtClean="0">
                  <a:latin typeface="Helvetica Light"/>
                  <a:cs typeface="Helvetica Light"/>
                </a:rPr>
                <a:t>... S</a:t>
              </a:r>
              <a:r>
                <a:rPr lang="en-US" sz="1200" dirty="0" smtClean="0">
                  <a:latin typeface="Helvetica Light"/>
                  <a:cs typeface="Helvetica Light"/>
                </a:rPr>
                <a:t>MX</a:t>
              </a:r>
              <a:r>
                <a:rPr lang="en-US" sz="1200" baseline="-25000" dirty="0" smtClean="0">
                  <a:latin typeface="Helvetica Neue Light"/>
                  <a:cs typeface="Helvetica Neue Light"/>
                </a:rPr>
                <a:t>N</a:t>
              </a:r>
              <a:endParaRPr lang="en-US" sz="1200" baseline="-25000" dirty="0">
                <a:latin typeface="Helvetica Neue Light"/>
                <a:cs typeface="Helvetica Neue Light"/>
              </a:endParaRPr>
            </a:p>
          </p:txBody>
        </p:sp>
        <p:sp>
          <p:nvSpPr>
            <p:cNvPr id="516" name="TextBox 515"/>
            <p:cNvSpPr txBox="1"/>
            <p:nvPr/>
          </p:nvSpPr>
          <p:spPr>
            <a:xfrm rot="16200000">
              <a:off x="262268" y="3719062"/>
              <a:ext cx="598778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200" dirty="0" smtClean="0">
                  <a:latin typeface="Helvetica Light"/>
                  <a:cs typeface="Helvetica Light"/>
                </a:rPr>
                <a:t>Socket 1</a:t>
              </a:r>
              <a:endParaRPr lang="en-US" sz="1200" baseline="-25000" dirty="0">
                <a:latin typeface="Helvetica Light"/>
                <a:cs typeface="Helvetica Light"/>
              </a:endParaRPr>
            </a:p>
          </p:txBody>
        </p:sp>
        <p:sp>
          <p:nvSpPr>
            <p:cNvPr id="517" name="TextBox 516"/>
            <p:cNvSpPr txBox="1"/>
            <p:nvPr/>
          </p:nvSpPr>
          <p:spPr>
            <a:xfrm rot="16200000">
              <a:off x="1467931" y="3724303"/>
              <a:ext cx="598778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200" dirty="0" smtClean="0">
                  <a:latin typeface="Helvetica Light"/>
                  <a:cs typeface="Helvetica Light"/>
                </a:rPr>
                <a:t>Socket 2</a:t>
              </a:r>
              <a:endParaRPr lang="en-US" sz="1200" baseline="-25000" dirty="0">
                <a:latin typeface="Helvetica Light"/>
                <a:cs typeface="Helvetica Light"/>
              </a:endParaRP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3657803" y="3071965"/>
              <a:ext cx="1572174" cy="307777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Command Queue</a:t>
              </a:r>
              <a:endParaRPr lang="en-US" sz="1400" b="1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cxnSp>
          <p:nvCxnSpPr>
            <p:cNvPr id="44" name="Elbow Connector 43"/>
            <p:cNvCxnSpPr>
              <a:stCxn id="518" idx="3"/>
            </p:cNvCxnSpPr>
            <p:nvPr/>
          </p:nvCxnSpPr>
          <p:spPr>
            <a:xfrm>
              <a:off x="5229977" y="3225854"/>
              <a:ext cx="220900" cy="332318"/>
            </a:xfrm>
            <a:prstGeom prst="bentConnector2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11" idx="0"/>
              <a:endCxn id="518" idx="1"/>
            </p:cNvCxnSpPr>
            <p:nvPr/>
          </p:nvCxnSpPr>
          <p:spPr>
            <a:xfrm rot="5400000" flipH="1" flipV="1">
              <a:off x="2228921" y="2129291"/>
              <a:ext cx="332319" cy="2525446"/>
            </a:xfrm>
            <a:prstGeom prst="bentConnector2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Elbow Connector 519"/>
            <p:cNvCxnSpPr>
              <a:stCxn id="158" idx="0"/>
              <a:endCxn id="518" idx="1"/>
            </p:cNvCxnSpPr>
            <p:nvPr/>
          </p:nvCxnSpPr>
          <p:spPr>
            <a:xfrm rot="5400000" flipH="1" flipV="1">
              <a:off x="2818972" y="2719343"/>
              <a:ext cx="332319" cy="1345343"/>
            </a:xfrm>
            <a:prstGeom prst="bentConnector2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>
              <a:stCxn id="208" idx="3"/>
              <a:endCxn id="209" idx="3"/>
            </p:cNvCxnSpPr>
            <p:nvPr/>
          </p:nvCxnSpPr>
          <p:spPr>
            <a:xfrm>
              <a:off x="2714339" y="5676854"/>
              <a:ext cx="648624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3" name="TextBox 532"/>
            <p:cNvSpPr txBox="1"/>
            <p:nvPr/>
          </p:nvSpPr>
          <p:spPr>
            <a:xfrm>
              <a:off x="1327336" y="2948855"/>
              <a:ext cx="799431" cy="276999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r>
                <a:rPr lang="en-US" sz="1200" b="1" dirty="0" smtClean="0">
                  <a:latin typeface="Helvetica Light"/>
                  <a:cs typeface="Helvetica Light"/>
                </a:rPr>
                <a:t>PCIe Bus</a:t>
              </a:r>
              <a:endParaRPr lang="en-US" sz="1200" b="1" baseline="-25000" dirty="0">
                <a:latin typeface="Helvetica Light"/>
                <a:cs typeface="Helvetica Light"/>
              </a:endParaRPr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2788319" y="5399855"/>
              <a:ext cx="504479" cy="276999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r>
                <a:rPr lang="en-US" sz="1200" b="1" dirty="0" smtClean="0">
                  <a:latin typeface="Helvetica Light"/>
                  <a:cs typeface="Helvetica Light"/>
                </a:rPr>
                <a:t>DMA</a:t>
              </a:r>
              <a:endParaRPr lang="en-US" sz="1200" b="1" baseline="-25000" dirty="0">
                <a:latin typeface="Helvetica Light"/>
                <a:cs typeface="Helvetica Light"/>
              </a:endParaRPr>
            </a:p>
          </p:txBody>
        </p:sp>
      </p:grpSp>
      <p:sp>
        <p:nvSpPr>
          <p:cNvPr id="660" name="Right Brace 659"/>
          <p:cNvSpPr/>
          <p:nvPr/>
        </p:nvSpPr>
        <p:spPr>
          <a:xfrm>
            <a:off x="6008189" y="4011249"/>
            <a:ext cx="329249" cy="1243953"/>
          </a:xfrm>
          <a:prstGeom prst="rightBrace">
            <a:avLst>
              <a:gd name="adj1" fmla="val 42444"/>
              <a:gd name="adj2" fmla="val 50621"/>
            </a:avLst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ight Brace 660"/>
          <p:cNvSpPr/>
          <p:nvPr/>
        </p:nvSpPr>
        <p:spPr>
          <a:xfrm>
            <a:off x="6020500" y="5339539"/>
            <a:ext cx="329249" cy="1132805"/>
          </a:xfrm>
          <a:prstGeom prst="rightBrace">
            <a:avLst>
              <a:gd name="adj1" fmla="val 42444"/>
              <a:gd name="adj2" fmla="val 50621"/>
            </a:avLst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TextBox 663"/>
          <p:cNvSpPr txBox="1"/>
          <p:nvPr/>
        </p:nvSpPr>
        <p:spPr>
          <a:xfrm>
            <a:off x="6479185" y="4136363"/>
            <a:ext cx="2032335" cy="97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10s of SMXs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1000s of FP32 cores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100s of FP64 cores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665" name="TextBox 664"/>
          <p:cNvSpPr txBox="1"/>
          <p:nvPr/>
        </p:nvSpPr>
        <p:spPr>
          <a:xfrm>
            <a:off x="6479185" y="5545296"/>
            <a:ext cx="1975089" cy="675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10s of KB L2 Cache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10s of GB DRAM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Exploit Parallel Hardware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24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vs Data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16</a:t>
            </a:fld>
            <a:endParaRPr lang="en-GB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9" name="Cloud"/>
          <p:cNvSpPr>
            <a:spLocks noChangeAspect="1" noEditPoints="1" noChangeArrowheads="1"/>
          </p:cNvSpPr>
          <p:nvPr/>
        </p:nvSpPr>
        <p:spPr bwMode="auto">
          <a:xfrm>
            <a:off x="2886208" y="912560"/>
            <a:ext cx="2689224" cy="180215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1027726" y="1451388"/>
            <a:ext cx="1428750" cy="6429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Streams</a:t>
            </a:r>
            <a:endParaRPr lang="en-GB" sz="20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8" name="Group 217"/>
          <p:cNvGrpSpPr/>
          <p:nvPr/>
        </p:nvGrpSpPr>
        <p:grpSpPr>
          <a:xfrm>
            <a:off x="3168940" y="1582180"/>
            <a:ext cx="723583" cy="414020"/>
            <a:chOff x="2950845" y="1913890"/>
            <a:chExt cx="723583" cy="414020"/>
          </a:xfrm>
        </p:grpSpPr>
        <p:grpSp>
          <p:nvGrpSpPr>
            <p:cNvPr id="49" name="Group 5"/>
            <p:cNvGrpSpPr/>
            <p:nvPr/>
          </p:nvGrpSpPr>
          <p:grpSpPr>
            <a:xfrm>
              <a:off x="2950845" y="1913890"/>
              <a:ext cx="296863" cy="406400"/>
              <a:chOff x="2714625" y="3879850"/>
              <a:chExt cx="296863" cy="406400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2719388" y="3884613"/>
                <a:ext cx="141287" cy="392112"/>
              </a:xfrm>
              <a:custGeom>
                <a:avLst/>
                <a:gdLst>
                  <a:gd name="T0" fmla="*/ 0 w 81"/>
                  <a:gd name="T1" fmla="*/ 2147483647 h 225"/>
                  <a:gd name="T2" fmla="*/ 0 w 81"/>
                  <a:gd name="T3" fmla="*/ 2147483647 h 225"/>
                  <a:gd name="T4" fmla="*/ 0 w 81"/>
                  <a:gd name="T5" fmla="*/ 2147483647 h 225"/>
                  <a:gd name="T6" fmla="*/ 0 w 81"/>
                  <a:gd name="T7" fmla="*/ 2147483647 h 225"/>
                  <a:gd name="T8" fmla="*/ 0 w 81"/>
                  <a:gd name="T9" fmla="*/ 2147483647 h 225"/>
                  <a:gd name="T10" fmla="*/ 0 w 81"/>
                  <a:gd name="T11" fmla="*/ 2147483647 h 225"/>
                  <a:gd name="T12" fmla="*/ 2147483647 w 81"/>
                  <a:gd name="T13" fmla="*/ 2147483647 h 225"/>
                  <a:gd name="T14" fmla="*/ 2147483647 w 81"/>
                  <a:gd name="T15" fmla="*/ 2147483647 h 225"/>
                  <a:gd name="T16" fmla="*/ 2147483647 w 81"/>
                  <a:gd name="T17" fmla="*/ 2147483647 h 225"/>
                  <a:gd name="T18" fmla="*/ 2147483647 w 81"/>
                  <a:gd name="T19" fmla="*/ 2147483647 h 225"/>
                  <a:gd name="T20" fmla="*/ 2147483647 w 81"/>
                  <a:gd name="T21" fmla="*/ 2147483647 h 225"/>
                  <a:gd name="T22" fmla="*/ 2147483647 w 81"/>
                  <a:gd name="T23" fmla="*/ 2147483647 h 225"/>
                  <a:gd name="T24" fmla="*/ 2147483647 w 81"/>
                  <a:gd name="T25" fmla="*/ 2147483647 h 225"/>
                  <a:gd name="T26" fmla="*/ 2147483647 w 81"/>
                  <a:gd name="T27" fmla="*/ 2147483647 h 225"/>
                  <a:gd name="T28" fmla="*/ 2147483647 w 81"/>
                  <a:gd name="T29" fmla="*/ 0 h 225"/>
                  <a:gd name="T30" fmla="*/ 2147483647 w 81"/>
                  <a:gd name="T31" fmla="*/ 0 h 225"/>
                  <a:gd name="T32" fmla="*/ 0 w 81"/>
                  <a:gd name="T33" fmla="*/ 2147483647 h 2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25"/>
                  <a:gd name="T53" fmla="*/ 81 w 81"/>
                  <a:gd name="T54" fmla="*/ 225 h 2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25">
                    <a:moveTo>
                      <a:pt x="0" y="5"/>
                    </a:moveTo>
                    <a:lnTo>
                      <a:pt x="0" y="5"/>
                    </a:lnTo>
                    <a:lnTo>
                      <a:pt x="0" y="215"/>
                    </a:lnTo>
                    <a:lnTo>
                      <a:pt x="7" y="218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33" y="222"/>
                    </a:lnTo>
                    <a:lnTo>
                      <a:pt x="45" y="222"/>
                    </a:lnTo>
                    <a:lnTo>
                      <a:pt x="59" y="225"/>
                    </a:lnTo>
                    <a:lnTo>
                      <a:pt x="78" y="225"/>
                    </a:lnTo>
                    <a:lnTo>
                      <a:pt x="81" y="225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1" name="Freeform 137"/>
              <p:cNvSpPr>
                <a:spLocks/>
              </p:cNvSpPr>
              <p:nvPr/>
            </p:nvSpPr>
            <p:spPr bwMode="auto">
              <a:xfrm>
                <a:off x="2724150" y="3884613"/>
                <a:ext cx="130175" cy="387350"/>
              </a:xfrm>
              <a:custGeom>
                <a:avLst/>
                <a:gdLst>
                  <a:gd name="T0" fmla="*/ 0 w 75"/>
                  <a:gd name="T1" fmla="*/ 2147483647 h 222"/>
                  <a:gd name="T2" fmla="*/ 0 w 75"/>
                  <a:gd name="T3" fmla="*/ 2147483647 h 222"/>
                  <a:gd name="T4" fmla="*/ 0 w 75"/>
                  <a:gd name="T5" fmla="*/ 2147483647 h 222"/>
                  <a:gd name="T6" fmla="*/ 0 w 75"/>
                  <a:gd name="T7" fmla="*/ 2147483647 h 222"/>
                  <a:gd name="T8" fmla="*/ 0 w 75"/>
                  <a:gd name="T9" fmla="*/ 2147483647 h 222"/>
                  <a:gd name="T10" fmla="*/ 0 w 75"/>
                  <a:gd name="T11" fmla="*/ 2147483647 h 222"/>
                  <a:gd name="T12" fmla="*/ 2147483647 w 75"/>
                  <a:gd name="T13" fmla="*/ 2147483647 h 222"/>
                  <a:gd name="T14" fmla="*/ 2147483647 w 75"/>
                  <a:gd name="T15" fmla="*/ 2147483647 h 222"/>
                  <a:gd name="T16" fmla="*/ 2147483647 w 75"/>
                  <a:gd name="T17" fmla="*/ 2147483647 h 222"/>
                  <a:gd name="T18" fmla="*/ 2147483647 w 75"/>
                  <a:gd name="T19" fmla="*/ 2147483647 h 222"/>
                  <a:gd name="T20" fmla="*/ 2147483647 w 75"/>
                  <a:gd name="T21" fmla="*/ 2147483647 h 222"/>
                  <a:gd name="T22" fmla="*/ 2147483647 w 75"/>
                  <a:gd name="T23" fmla="*/ 2147483647 h 222"/>
                  <a:gd name="T24" fmla="*/ 2147483647 w 75"/>
                  <a:gd name="T25" fmla="*/ 2147483647 h 222"/>
                  <a:gd name="T26" fmla="*/ 2147483647 w 75"/>
                  <a:gd name="T27" fmla="*/ 2147483647 h 222"/>
                  <a:gd name="T28" fmla="*/ 2147483647 w 75"/>
                  <a:gd name="T29" fmla="*/ 0 h 222"/>
                  <a:gd name="T30" fmla="*/ 0 w 75"/>
                  <a:gd name="T31" fmla="*/ 2147483647 h 2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222"/>
                  <a:gd name="T50" fmla="*/ 75 w 75"/>
                  <a:gd name="T51" fmla="*/ 222 h 2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222">
                    <a:moveTo>
                      <a:pt x="0" y="5"/>
                    </a:moveTo>
                    <a:lnTo>
                      <a:pt x="0" y="5"/>
                    </a:lnTo>
                    <a:lnTo>
                      <a:pt x="0" y="211"/>
                    </a:lnTo>
                    <a:lnTo>
                      <a:pt x="0" y="213"/>
                    </a:lnTo>
                    <a:lnTo>
                      <a:pt x="7" y="215"/>
                    </a:lnTo>
                    <a:lnTo>
                      <a:pt x="14" y="215"/>
                    </a:lnTo>
                    <a:lnTo>
                      <a:pt x="21" y="218"/>
                    </a:lnTo>
                    <a:lnTo>
                      <a:pt x="30" y="220"/>
                    </a:lnTo>
                    <a:lnTo>
                      <a:pt x="42" y="220"/>
                    </a:lnTo>
                    <a:lnTo>
                      <a:pt x="56" y="222"/>
                    </a:lnTo>
                    <a:lnTo>
                      <a:pt x="75" y="222"/>
                    </a:lnTo>
                    <a:lnTo>
                      <a:pt x="7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2" name="Freeform 138"/>
              <p:cNvSpPr>
                <a:spLocks/>
              </p:cNvSpPr>
              <p:nvPr/>
            </p:nvSpPr>
            <p:spPr bwMode="auto">
              <a:xfrm>
                <a:off x="2876550" y="3884613"/>
                <a:ext cx="127000" cy="384175"/>
              </a:xfrm>
              <a:custGeom>
                <a:avLst/>
                <a:gdLst>
                  <a:gd name="T0" fmla="*/ 0 w 73"/>
                  <a:gd name="T1" fmla="*/ 0 h 220"/>
                  <a:gd name="T2" fmla="*/ 0 w 73"/>
                  <a:gd name="T3" fmla="*/ 2147483647 h 220"/>
                  <a:gd name="T4" fmla="*/ 2147483647 w 73"/>
                  <a:gd name="T5" fmla="*/ 2147483647 h 220"/>
                  <a:gd name="T6" fmla="*/ 2147483647 w 73"/>
                  <a:gd name="T7" fmla="*/ 2147483647 h 220"/>
                  <a:gd name="T8" fmla="*/ 0 w 73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0"/>
                  <a:gd name="T17" fmla="*/ 73 w 7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0">
                    <a:moveTo>
                      <a:pt x="0" y="0"/>
                    </a:moveTo>
                    <a:lnTo>
                      <a:pt x="0" y="220"/>
                    </a:lnTo>
                    <a:lnTo>
                      <a:pt x="73" y="187"/>
                    </a:lnTo>
                    <a:lnTo>
                      <a:pt x="7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3" name="Freeform 139"/>
              <p:cNvSpPr>
                <a:spLocks/>
              </p:cNvSpPr>
              <p:nvPr/>
            </p:nvSpPr>
            <p:spPr bwMode="auto">
              <a:xfrm>
                <a:off x="2854325" y="3884613"/>
                <a:ext cx="17463" cy="392112"/>
              </a:xfrm>
              <a:custGeom>
                <a:avLst/>
                <a:gdLst>
                  <a:gd name="T0" fmla="*/ 0 w 10"/>
                  <a:gd name="T1" fmla="*/ 0 h 225"/>
                  <a:gd name="T2" fmla="*/ 0 w 10"/>
                  <a:gd name="T3" fmla="*/ 2147483647 h 225"/>
                  <a:gd name="T4" fmla="*/ 2147483647 w 10"/>
                  <a:gd name="T5" fmla="*/ 2147483647 h 225"/>
                  <a:gd name="T6" fmla="*/ 2147483647 w 10"/>
                  <a:gd name="T7" fmla="*/ 2147483647 h 225"/>
                  <a:gd name="T8" fmla="*/ 2147483647 w 10"/>
                  <a:gd name="T9" fmla="*/ 2147483647 h 225"/>
                  <a:gd name="T10" fmla="*/ 2147483647 w 10"/>
                  <a:gd name="T11" fmla="*/ 2147483647 h 225"/>
                  <a:gd name="T12" fmla="*/ 2147483647 w 10"/>
                  <a:gd name="T13" fmla="*/ 2147483647 h 225"/>
                  <a:gd name="T14" fmla="*/ 2147483647 w 10"/>
                  <a:gd name="T15" fmla="*/ 0 h 225"/>
                  <a:gd name="T16" fmla="*/ 2147483647 w 10"/>
                  <a:gd name="T17" fmla="*/ 0 h 225"/>
                  <a:gd name="T18" fmla="*/ 2147483647 w 10"/>
                  <a:gd name="T19" fmla="*/ 0 h 225"/>
                  <a:gd name="T20" fmla="*/ 0 w 10"/>
                  <a:gd name="T21" fmla="*/ 0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225"/>
                  <a:gd name="T35" fmla="*/ 10 w 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225">
                    <a:moveTo>
                      <a:pt x="0" y="0"/>
                    </a:moveTo>
                    <a:lnTo>
                      <a:pt x="0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2"/>
                    </a:lnTo>
                    <a:lnTo>
                      <a:pt x="10" y="222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4" name="Freeform 140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5" name="Freeform 141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6" name="Freeform 142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7" name="Freeform 143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8" name="Freeform 144"/>
              <p:cNvSpPr>
                <a:spLocks/>
              </p:cNvSpPr>
              <p:nvPr/>
            </p:nvSpPr>
            <p:spPr bwMode="auto">
              <a:xfrm>
                <a:off x="2752725" y="4019550"/>
                <a:ext cx="90488" cy="33338"/>
              </a:xfrm>
              <a:custGeom>
                <a:avLst/>
                <a:gdLst>
                  <a:gd name="T0" fmla="*/ 0 w 52"/>
                  <a:gd name="T1" fmla="*/ 2147483647 h 19"/>
                  <a:gd name="T2" fmla="*/ 0 w 52"/>
                  <a:gd name="T3" fmla="*/ 2147483647 h 19"/>
                  <a:gd name="T4" fmla="*/ 2147483647 w 52"/>
                  <a:gd name="T5" fmla="*/ 2147483647 h 19"/>
                  <a:gd name="T6" fmla="*/ 2147483647 w 52"/>
                  <a:gd name="T7" fmla="*/ 2147483647 h 19"/>
                  <a:gd name="T8" fmla="*/ 2147483647 w 52"/>
                  <a:gd name="T9" fmla="*/ 0 h 19"/>
                  <a:gd name="T10" fmla="*/ 0 w 52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9"/>
                  <a:gd name="T20" fmla="*/ 52 w 5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9">
                    <a:moveTo>
                      <a:pt x="0" y="17"/>
                    </a:moveTo>
                    <a:lnTo>
                      <a:pt x="0" y="17"/>
                    </a:lnTo>
                    <a:lnTo>
                      <a:pt x="52" y="19"/>
                    </a:lnTo>
                    <a:lnTo>
                      <a:pt x="52" y="3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18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9" name="Freeform 145"/>
              <p:cNvSpPr>
                <a:spLocks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0 w 69"/>
                  <a:gd name="T3" fmla="*/ 2147483647 h 49"/>
                  <a:gd name="T4" fmla="*/ 0 w 69"/>
                  <a:gd name="T5" fmla="*/ 2147483647 h 49"/>
                  <a:gd name="T6" fmla="*/ 2147483647 w 69"/>
                  <a:gd name="T7" fmla="*/ 0 h 49"/>
                  <a:gd name="T8" fmla="*/ 2147483647 w 69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9"/>
                  <a:gd name="T17" fmla="*/ 69 w 6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9">
                    <a:moveTo>
                      <a:pt x="69" y="49"/>
                    </a:moveTo>
                    <a:lnTo>
                      <a:pt x="0" y="49"/>
                    </a:lnTo>
                    <a:lnTo>
                      <a:pt x="0" y="2"/>
                    </a:lnTo>
                    <a:lnTo>
                      <a:pt x="69" y="0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0" name="Freeform 146"/>
              <p:cNvSpPr>
                <a:spLocks/>
              </p:cNvSpPr>
              <p:nvPr/>
            </p:nvSpPr>
            <p:spPr bwMode="auto">
              <a:xfrm>
                <a:off x="2730500" y="3902075"/>
                <a:ext cx="117475" cy="77788"/>
              </a:xfrm>
              <a:custGeom>
                <a:avLst/>
                <a:gdLst>
                  <a:gd name="T0" fmla="*/ 2147483647 w 67"/>
                  <a:gd name="T1" fmla="*/ 2147483647 h 45"/>
                  <a:gd name="T2" fmla="*/ 0 w 67"/>
                  <a:gd name="T3" fmla="*/ 2147483647 h 45"/>
                  <a:gd name="T4" fmla="*/ 0 w 67"/>
                  <a:gd name="T5" fmla="*/ 2147483647 h 45"/>
                  <a:gd name="T6" fmla="*/ 2147483647 w 67"/>
                  <a:gd name="T7" fmla="*/ 0 h 45"/>
                  <a:gd name="T8" fmla="*/ 2147483647 w 67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5"/>
                  <a:gd name="T17" fmla="*/ 67 w 6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5">
                    <a:moveTo>
                      <a:pt x="67" y="45"/>
                    </a:moveTo>
                    <a:lnTo>
                      <a:pt x="0" y="45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1" name="Freeform 147"/>
              <p:cNvSpPr>
                <a:spLocks noEditPoints="1"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0 h 49"/>
                  <a:gd name="T14" fmla="*/ 2147483647 w 69"/>
                  <a:gd name="T15" fmla="*/ 0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0 h 49"/>
                  <a:gd name="T24" fmla="*/ 2147483647 w 69"/>
                  <a:gd name="T25" fmla="*/ 0 h 49"/>
                  <a:gd name="T26" fmla="*/ 2147483647 w 69"/>
                  <a:gd name="T27" fmla="*/ 0 h 49"/>
                  <a:gd name="T28" fmla="*/ 2147483647 w 69"/>
                  <a:gd name="T29" fmla="*/ 0 h 49"/>
                  <a:gd name="T30" fmla="*/ 0 w 69"/>
                  <a:gd name="T31" fmla="*/ 2147483647 h 49"/>
                  <a:gd name="T32" fmla="*/ 0 w 69"/>
                  <a:gd name="T33" fmla="*/ 2147483647 h 49"/>
                  <a:gd name="T34" fmla="*/ 0 w 69"/>
                  <a:gd name="T35" fmla="*/ 2147483647 h 49"/>
                  <a:gd name="T36" fmla="*/ 0 w 69"/>
                  <a:gd name="T37" fmla="*/ 2147483647 h 49"/>
                  <a:gd name="T38" fmla="*/ 0 w 69"/>
                  <a:gd name="T39" fmla="*/ 2147483647 h 49"/>
                  <a:gd name="T40" fmla="*/ 0 w 69"/>
                  <a:gd name="T41" fmla="*/ 2147483647 h 49"/>
                  <a:gd name="T42" fmla="*/ 2147483647 w 69"/>
                  <a:gd name="T43" fmla="*/ 2147483647 h 49"/>
                  <a:gd name="T44" fmla="*/ 2147483647 w 69"/>
                  <a:gd name="T45" fmla="*/ 2147483647 h 49"/>
                  <a:gd name="T46" fmla="*/ 2147483647 w 69"/>
                  <a:gd name="T47" fmla="*/ 2147483647 h 49"/>
                  <a:gd name="T48" fmla="*/ 2147483647 w 69"/>
                  <a:gd name="T49" fmla="*/ 0 h 49"/>
                  <a:gd name="T50" fmla="*/ 2147483647 w 69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49"/>
                  <a:gd name="T80" fmla="*/ 69 w 69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28"/>
                    </a:lnTo>
                    <a:lnTo>
                      <a:pt x="66" y="26"/>
                    </a:lnTo>
                    <a:lnTo>
                      <a:pt x="66" y="49"/>
                    </a:lnTo>
                    <a:lnTo>
                      <a:pt x="2" y="49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0" y="2"/>
                    </a:lnTo>
                    <a:lnTo>
                      <a:pt x="0" y="49"/>
                    </a:lnTo>
                    <a:lnTo>
                      <a:pt x="69" y="49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2" name="Freeform 148"/>
              <p:cNvSpPr>
                <a:spLocks/>
              </p:cNvSpPr>
              <p:nvPr/>
            </p:nvSpPr>
            <p:spPr bwMode="auto">
              <a:xfrm>
                <a:off x="2724150" y="3992563"/>
                <a:ext cx="19050" cy="20637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3" name="Freeform 149"/>
              <p:cNvSpPr>
                <a:spLocks/>
              </p:cNvSpPr>
              <p:nvPr/>
            </p:nvSpPr>
            <p:spPr bwMode="auto">
              <a:xfrm>
                <a:off x="2727325" y="3995738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68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4" name="Freeform 150"/>
              <p:cNvSpPr>
                <a:spLocks noEditPoints="1"/>
              </p:cNvSpPr>
              <p:nvPr/>
            </p:nvSpPr>
            <p:spPr bwMode="auto">
              <a:xfrm>
                <a:off x="2727325" y="3995738"/>
                <a:ext cx="15875" cy="17462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5" name="Freeform 151"/>
              <p:cNvSpPr>
                <a:spLocks/>
              </p:cNvSpPr>
              <p:nvPr/>
            </p:nvSpPr>
            <p:spPr bwMode="auto">
              <a:xfrm>
                <a:off x="2724150" y="4016375"/>
                <a:ext cx="19050" cy="20638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6" name="Freeform 152"/>
              <p:cNvSpPr>
                <a:spLocks/>
              </p:cNvSpPr>
              <p:nvPr/>
            </p:nvSpPr>
            <p:spPr bwMode="auto">
              <a:xfrm>
                <a:off x="2727325" y="4019550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0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7" name="Freeform 153"/>
              <p:cNvSpPr>
                <a:spLocks noEditPoints="1"/>
              </p:cNvSpPr>
              <p:nvPr/>
            </p:nvSpPr>
            <p:spPr bwMode="auto">
              <a:xfrm>
                <a:off x="2727325" y="4019550"/>
                <a:ext cx="15875" cy="17463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8" name="Freeform 154"/>
              <p:cNvSpPr>
                <a:spLocks/>
              </p:cNvSpPr>
              <p:nvPr/>
            </p:nvSpPr>
            <p:spPr bwMode="auto">
              <a:xfrm>
                <a:off x="2740025" y="3905250"/>
                <a:ext cx="100013" cy="33338"/>
              </a:xfrm>
              <a:custGeom>
                <a:avLst/>
                <a:gdLst>
                  <a:gd name="T0" fmla="*/ 2147483647 w 57"/>
                  <a:gd name="T1" fmla="*/ 2147483647 h 19"/>
                  <a:gd name="T2" fmla="*/ 0 w 57"/>
                  <a:gd name="T3" fmla="*/ 2147483647 h 19"/>
                  <a:gd name="T4" fmla="*/ 0 w 57"/>
                  <a:gd name="T5" fmla="*/ 2147483647 h 19"/>
                  <a:gd name="T6" fmla="*/ 2147483647 w 57"/>
                  <a:gd name="T7" fmla="*/ 0 h 19"/>
                  <a:gd name="T8" fmla="*/ 2147483647 w 57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9"/>
                  <a:gd name="T17" fmla="*/ 57 w 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9">
                    <a:moveTo>
                      <a:pt x="57" y="17"/>
                    </a:moveTo>
                    <a:lnTo>
                      <a:pt x="0" y="19"/>
                    </a:lnTo>
                    <a:lnTo>
                      <a:pt x="0" y="3"/>
                    </a:lnTo>
                    <a:lnTo>
                      <a:pt x="57" y="0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9" name="Freeform 155"/>
              <p:cNvSpPr>
                <a:spLocks/>
              </p:cNvSpPr>
              <p:nvPr/>
            </p:nvSpPr>
            <p:spPr bwMode="auto">
              <a:xfrm>
                <a:off x="2740025" y="39179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7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0" name="Rectangle 156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7937"/>
              </a:xfrm>
              <a:prstGeom prst="rect">
                <a:avLst/>
              </a:prstGeom>
              <a:solidFill>
                <a:srgbClr val="7269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1" name="Rectangle 157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3175"/>
              </a:xfrm>
              <a:prstGeom prst="rect">
                <a:avLst/>
              </a:prstGeom>
              <a:solidFill>
                <a:srgbClr val="0706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2" name="Freeform 158"/>
              <p:cNvSpPr>
                <a:spLocks noEditPoints="1"/>
              </p:cNvSpPr>
              <p:nvPr/>
            </p:nvSpPr>
            <p:spPr bwMode="auto">
              <a:xfrm>
                <a:off x="2714625" y="3879850"/>
                <a:ext cx="296863" cy="406400"/>
              </a:xfrm>
              <a:custGeom>
                <a:avLst/>
                <a:gdLst>
                  <a:gd name="T0" fmla="*/ 2147483647 w 170"/>
                  <a:gd name="T1" fmla="*/ 2147483647 h 232"/>
                  <a:gd name="T2" fmla="*/ 2147483647 w 170"/>
                  <a:gd name="T3" fmla="*/ 2147483647 h 232"/>
                  <a:gd name="T4" fmla="*/ 2147483647 w 170"/>
                  <a:gd name="T5" fmla="*/ 2147483647 h 232"/>
                  <a:gd name="T6" fmla="*/ 2147483647 w 170"/>
                  <a:gd name="T7" fmla="*/ 2147483647 h 232"/>
                  <a:gd name="T8" fmla="*/ 2147483647 w 170"/>
                  <a:gd name="T9" fmla="*/ 2147483647 h 232"/>
                  <a:gd name="T10" fmla="*/ 2147483647 w 170"/>
                  <a:gd name="T11" fmla="*/ 2147483647 h 232"/>
                  <a:gd name="T12" fmla="*/ 2147483647 w 170"/>
                  <a:gd name="T13" fmla="*/ 2147483647 h 232"/>
                  <a:gd name="T14" fmla="*/ 2147483647 w 170"/>
                  <a:gd name="T15" fmla="*/ 2147483647 h 232"/>
                  <a:gd name="T16" fmla="*/ 2147483647 w 170"/>
                  <a:gd name="T17" fmla="*/ 2147483647 h 232"/>
                  <a:gd name="T18" fmla="*/ 2147483647 w 170"/>
                  <a:gd name="T19" fmla="*/ 2147483647 h 232"/>
                  <a:gd name="T20" fmla="*/ 2147483647 w 170"/>
                  <a:gd name="T21" fmla="*/ 2147483647 h 232"/>
                  <a:gd name="T22" fmla="*/ 2147483647 w 170"/>
                  <a:gd name="T23" fmla="*/ 2147483647 h 232"/>
                  <a:gd name="T24" fmla="*/ 2147483647 w 170"/>
                  <a:gd name="T25" fmla="*/ 2147483647 h 232"/>
                  <a:gd name="T26" fmla="*/ 2147483647 w 170"/>
                  <a:gd name="T27" fmla="*/ 2147483647 h 232"/>
                  <a:gd name="T28" fmla="*/ 2147483647 w 170"/>
                  <a:gd name="T29" fmla="*/ 2147483647 h 232"/>
                  <a:gd name="T30" fmla="*/ 2147483647 w 170"/>
                  <a:gd name="T31" fmla="*/ 2147483647 h 232"/>
                  <a:gd name="T32" fmla="*/ 2147483647 w 170"/>
                  <a:gd name="T33" fmla="*/ 2147483647 h 232"/>
                  <a:gd name="T34" fmla="*/ 2147483647 w 170"/>
                  <a:gd name="T35" fmla="*/ 2147483647 h 232"/>
                  <a:gd name="T36" fmla="*/ 2147483647 w 170"/>
                  <a:gd name="T37" fmla="*/ 2147483647 h 232"/>
                  <a:gd name="T38" fmla="*/ 2147483647 w 170"/>
                  <a:gd name="T39" fmla="*/ 2147483647 h 232"/>
                  <a:gd name="T40" fmla="*/ 2147483647 w 170"/>
                  <a:gd name="T41" fmla="*/ 2147483647 h 232"/>
                  <a:gd name="T42" fmla="*/ 2147483647 w 170"/>
                  <a:gd name="T43" fmla="*/ 2147483647 h 232"/>
                  <a:gd name="T44" fmla="*/ 2147483647 w 170"/>
                  <a:gd name="T45" fmla="*/ 2147483647 h 232"/>
                  <a:gd name="T46" fmla="*/ 2147483647 w 170"/>
                  <a:gd name="T47" fmla="*/ 2147483647 h 232"/>
                  <a:gd name="T48" fmla="*/ 2147483647 w 170"/>
                  <a:gd name="T49" fmla="*/ 2147483647 h 232"/>
                  <a:gd name="T50" fmla="*/ 2147483647 w 170"/>
                  <a:gd name="T51" fmla="*/ 2147483647 h 232"/>
                  <a:gd name="T52" fmla="*/ 2147483647 w 170"/>
                  <a:gd name="T53" fmla="*/ 2147483647 h 232"/>
                  <a:gd name="T54" fmla="*/ 2147483647 w 170"/>
                  <a:gd name="T55" fmla="*/ 2147483647 h 232"/>
                  <a:gd name="T56" fmla="*/ 2147483647 w 170"/>
                  <a:gd name="T57" fmla="*/ 2147483647 h 232"/>
                  <a:gd name="T58" fmla="*/ 2147483647 w 170"/>
                  <a:gd name="T59" fmla="*/ 2147483647 h 232"/>
                  <a:gd name="T60" fmla="*/ 2147483647 w 170"/>
                  <a:gd name="T61" fmla="*/ 2147483647 h 232"/>
                  <a:gd name="T62" fmla="*/ 2147483647 w 170"/>
                  <a:gd name="T63" fmla="*/ 2147483647 h 232"/>
                  <a:gd name="T64" fmla="*/ 2147483647 w 170"/>
                  <a:gd name="T65" fmla="*/ 0 h 232"/>
                  <a:gd name="T66" fmla="*/ 2147483647 w 170"/>
                  <a:gd name="T67" fmla="*/ 0 h 232"/>
                  <a:gd name="T68" fmla="*/ 2147483647 w 170"/>
                  <a:gd name="T69" fmla="*/ 0 h 232"/>
                  <a:gd name="T70" fmla="*/ 0 w 170"/>
                  <a:gd name="T71" fmla="*/ 2147483647 h 232"/>
                  <a:gd name="T72" fmla="*/ 0 w 170"/>
                  <a:gd name="T73" fmla="*/ 2147483647 h 232"/>
                  <a:gd name="T74" fmla="*/ 0 w 170"/>
                  <a:gd name="T75" fmla="*/ 2147483647 h 232"/>
                  <a:gd name="T76" fmla="*/ 0 w 170"/>
                  <a:gd name="T77" fmla="*/ 2147483647 h 232"/>
                  <a:gd name="T78" fmla="*/ 0 w 170"/>
                  <a:gd name="T79" fmla="*/ 2147483647 h 232"/>
                  <a:gd name="T80" fmla="*/ 0 w 170"/>
                  <a:gd name="T81" fmla="*/ 2147483647 h 232"/>
                  <a:gd name="T82" fmla="*/ 0 w 170"/>
                  <a:gd name="T83" fmla="*/ 2147483647 h 232"/>
                  <a:gd name="T84" fmla="*/ 2147483647 w 170"/>
                  <a:gd name="T85" fmla="*/ 2147483647 h 232"/>
                  <a:gd name="T86" fmla="*/ 2147483647 w 170"/>
                  <a:gd name="T87" fmla="*/ 2147483647 h 232"/>
                  <a:gd name="T88" fmla="*/ 2147483647 w 170"/>
                  <a:gd name="T89" fmla="*/ 2147483647 h 232"/>
                  <a:gd name="T90" fmla="*/ 2147483647 w 170"/>
                  <a:gd name="T91" fmla="*/ 2147483647 h 232"/>
                  <a:gd name="T92" fmla="*/ 2147483647 w 170"/>
                  <a:gd name="T93" fmla="*/ 2147483647 h 232"/>
                  <a:gd name="T94" fmla="*/ 2147483647 w 170"/>
                  <a:gd name="T95" fmla="*/ 2147483647 h 232"/>
                  <a:gd name="T96" fmla="*/ 2147483647 w 170"/>
                  <a:gd name="T97" fmla="*/ 2147483647 h 232"/>
                  <a:gd name="T98" fmla="*/ 2147483647 w 170"/>
                  <a:gd name="T99" fmla="*/ 2147483647 h 232"/>
                  <a:gd name="T100" fmla="*/ 2147483647 w 170"/>
                  <a:gd name="T101" fmla="*/ 2147483647 h 232"/>
                  <a:gd name="T102" fmla="*/ 2147483647 w 170"/>
                  <a:gd name="T103" fmla="*/ 2147483647 h 232"/>
                  <a:gd name="T104" fmla="*/ 2147483647 w 170"/>
                  <a:gd name="T105" fmla="*/ 2147483647 h 232"/>
                  <a:gd name="T106" fmla="*/ 2147483647 w 170"/>
                  <a:gd name="T107" fmla="*/ 2147483647 h 232"/>
                  <a:gd name="T108" fmla="*/ 2147483647 w 170"/>
                  <a:gd name="T109" fmla="*/ 2147483647 h 232"/>
                  <a:gd name="T110" fmla="*/ 2147483647 w 170"/>
                  <a:gd name="T111" fmla="*/ 2147483647 h 232"/>
                  <a:gd name="T112" fmla="*/ 2147483647 w 170"/>
                  <a:gd name="T113" fmla="*/ 2147483647 h 232"/>
                  <a:gd name="T114" fmla="*/ 2147483647 w 170"/>
                  <a:gd name="T115" fmla="*/ 2147483647 h 232"/>
                  <a:gd name="T116" fmla="*/ 2147483647 w 170"/>
                  <a:gd name="T117" fmla="*/ 2147483647 h 232"/>
                  <a:gd name="T118" fmla="*/ 2147483647 w 170"/>
                  <a:gd name="T119" fmla="*/ 2147483647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2"/>
                  <a:gd name="T182" fmla="*/ 170 w 1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2">
                    <a:moveTo>
                      <a:pt x="165" y="189"/>
                    </a:moveTo>
                    <a:lnTo>
                      <a:pt x="165" y="189"/>
                    </a:lnTo>
                    <a:lnTo>
                      <a:pt x="94" y="222"/>
                    </a:lnTo>
                    <a:lnTo>
                      <a:pt x="94" y="5"/>
                    </a:lnTo>
                    <a:lnTo>
                      <a:pt x="165" y="17"/>
                    </a:lnTo>
                    <a:lnTo>
                      <a:pt x="165" y="189"/>
                    </a:lnTo>
                    <a:close/>
                    <a:moveTo>
                      <a:pt x="85" y="224"/>
                    </a:moveTo>
                    <a:lnTo>
                      <a:pt x="85" y="224"/>
                    </a:lnTo>
                    <a:lnTo>
                      <a:pt x="83" y="227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90" y="5"/>
                    </a:lnTo>
                    <a:lnTo>
                      <a:pt x="90" y="224"/>
                    </a:lnTo>
                    <a:lnTo>
                      <a:pt x="85" y="224"/>
                    </a:lnTo>
                    <a:close/>
                    <a:moveTo>
                      <a:pt x="80" y="227"/>
                    </a:moveTo>
                    <a:lnTo>
                      <a:pt x="80" y="227"/>
                    </a:lnTo>
                    <a:lnTo>
                      <a:pt x="61" y="224"/>
                    </a:lnTo>
                    <a:lnTo>
                      <a:pt x="47" y="224"/>
                    </a:lnTo>
                    <a:lnTo>
                      <a:pt x="35" y="222"/>
                    </a:lnTo>
                    <a:lnTo>
                      <a:pt x="24" y="222"/>
                    </a:lnTo>
                    <a:lnTo>
                      <a:pt x="16" y="220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2" y="7"/>
                    </a:lnTo>
                    <a:lnTo>
                      <a:pt x="80" y="2"/>
                    </a:lnTo>
                    <a:lnTo>
                      <a:pt x="80" y="227"/>
                    </a:lnTo>
                    <a:close/>
                    <a:moveTo>
                      <a:pt x="168" y="12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9" y="222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33" y="227"/>
                    </a:lnTo>
                    <a:lnTo>
                      <a:pt x="47" y="229"/>
                    </a:lnTo>
                    <a:lnTo>
                      <a:pt x="61" y="229"/>
                    </a:lnTo>
                    <a:lnTo>
                      <a:pt x="80" y="232"/>
                    </a:lnTo>
                    <a:lnTo>
                      <a:pt x="83" y="229"/>
                    </a:lnTo>
                    <a:lnTo>
                      <a:pt x="85" y="229"/>
                    </a:lnTo>
                    <a:lnTo>
                      <a:pt x="87" y="229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9"/>
                    </a:lnTo>
                    <a:lnTo>
                      <a:pt x="170" y="14"/>
                    </a:lnTo>
                    <a:lnTo>
                      <a:pt x="168" y="1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3" name="Freeform 159"/>
              <p:cNvSpPr>
                <a:spLocks/>
              </p:cNvSpPr>
              <p:nvPr/>
            </p:nvSpPr>
            <p:spPr bwMode="auto">
              <a:xfrm>
                <a:off x="2727325" y="4065588"/>
                <a:ext cx="53975" cy="193675"/>
              </a:xfrm>
              <a:custGeom>
                <a:avLst/>
                <a:gdLst>
                  <a:gd name="T0" fmla="*/ 2147483647 w 31"/>
                  <a:gd name="T1" fmla="*/ 2147483647 h 111"/>
                  <a:gd name="T2" fmla="*/ 2147483647 w 31"/>
                  <a:gd name="T3" fmla="*/ 2147483647 h 111"/>
                  <a:gd name="T4" fmla="*/ 2147483647 w 31"/>
                  <a:gd name="T5" fmla="*/ 2147483647 h 111"/>
                  <a:gd name="T6" fmla="*/ 2147483647 w 31"/>
                  <a:gd name="T7" fmla="*/ 2147483647 h 111"/>
                  <a:gd name="T8" fmla="*/ 2147483647 w 31"/>
                  <a:gd name="T9" fmla="*/ 2147483647 h 111"/>
                  <a:gd name="T10" fmla="*/ 2147483647 w 31"/>
                  <a:gd name="T11" fmla="*/ 2147483647 h 111"/>
                  <a:gd name="T12" fmla="*/ 2147483647 w 31"/>
                  <a:gd name="T13" fmla="*/ 2147483647 h 111"/>
                  <a:gd name="T14" fmla="*/ 2147483647 w 31"/>
                  <a:gd name="T15" fmla="*/ 2147483647 h 111"/>
                  <a:gd name="T16" fmla="*/ 2147483647 w 31"/>
                  <a:gd name="T17" fmla="*/ 2147483647 h 111"/>
                  <a:gd name="T18" fmla="*/ 2147483647 w 31"/>
                  <a:gd name="T19" fmla="*/ 2147483647 h 111"/>
                  <a:gd name="T20" fmla="*/ 2147483647 w 31"/>
                  <a:gd name="T21" fmla="*/ 0 h 111"/>
                  <a:gd name="T22" fmla="*/ 0 w 31"/>
                  <a:gd name="T23" fmla="*/ 0 h 111"/>
                  <a:gd name="T24" fmla="*/ 0 w 31"/>
                  <a:gd name="T25" fmla="*/ 2147483647 h 111"/>
                  <a:gd name="T26" fmla="*/ 2147483647 w 31"/>
                  <a:gd name="T27" fmla="*/ 2147483647 h 111"/>
                  <a:gd name="T28" fmla="*/ 2147483647 w 31"/>
                  <a:gd name="T29" fmla="*/ 2147483647 h 111"/>
                  <a:gd name="T30" fmla="*/ 2147483647 w 31"/>
                  <a:gd name="T31" fmla="*/ 2147483647 h 111"/>
                  <a:gd name="T32" fmla="*/ 2147483647 w 31"/>
                  <a:gd name="T33" fmla="*/ 2147483647 h 111"/>
                  <a:gd name="T34" fmla="*/ 2147483647 w 31"/>
                  <a:gd name="T35" fmla="*/ 2147483647 h 111"/>
                  <a:gd name="T36" fmla="*/ 2147483647 w 31"/>
                  <a:gd name="T37" fmla="*/ 2147483647 h 111"/>
                  <a:gd name="T38" fmla="*/ 2147483647 w 31"/>
                  <a:gd name="T39" fmla="*/ 2147483647 h 111"/>
                  <a:gd name="T40" fmla="*/ 2147483647 w 31"/>
                  <a:gd name="T41" fmla="*/ 2147483647 h 111"/>
                  <a:gd name="T42" fmla="*/ 2147483647 w 31"/>
                  <a:gd name="T43" fmla="*/ 2147483647 h 111"/>
                  <a:gd name="T44" fmla="*/ 2147483647 w 31"/>
                  <a:gd name="T45" fmla="*/ 2147483647 h 111"/>
                  <a:gd name="T46" fmla="*/ 2147483647 w 31"/>
                  <a:gd name="T47" fmla="*/ 2147483647 h 111"/>
                  <a:gd name="T48" fmla="*/ 2147483647 w 31"/>
                  <a:gd name="T49" fmla="*/ 2147483647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111"/>
                  <a:gd name="T77" fmla="*/ 31 w 31"/>
                  <a:gd name="T78" fmla="*/ 111 h 1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111">
                    <a:moveTo>
                      <a:pt x="19" y="36"/>
                    </a:moveTo>
                    <a:lnTo>
                      <a:pt x="19" y="36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9" y="107"/>
                    </a:lnTo>
                    <a:lnTo>
                      <a:pt x="19" y="109"/>
                    </a:lnTo>
                    <a:lnTo>
                      <a:pt x="31" y="111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4" name="Freeform 160"/>
              <p:cNvSpPr>
                <a:spLocks/>
              </p:cNvSpPr>
              <p:nvPr/>
            </p:nvSpPr>
            <p:spPr bwMode="auto">
              <a:xfrm>
                <a:off x="2784475" y="4065588"/>
                <a:ext cx="63500" cy="198437"/>
              </a:xfrm>
              <a:custGeom>
                <a:avLst/>
                <a:gdLst>
                  <a:gd name="T0" fmla="*/ 2147483647 w 36"/>
                  <a:gd name="T1" fmla="*/ 2147483647 h 114"/>
                  <a:gd name="T2" fmla="*/ 0 w 36"/>
                  <a:gd name="T3" fmla="*/ 0 h 114"/>
                  <a:gd name="T4" fmla="*/ 0 w 36"/>
                  <a:gd name="T5" fmla="*/ 2147483647 h 114"/>
                  <a:gd name="T6" fmla="*/ 2147483647 w 36"/>
                  <a:gd name="T7" fmla="*/ 2147483647 h 114"/>
                  <a:gd name="T8" fmla="*/ 2147483647 w 36"/>
                  <a:gd name="T9" fmla="*/ 2147483647 h 114"/>
                  <a:gd name="T10" fmla="*/ 2147483647 w 36"/>
                  <a:gd name="T11" fmla="*/ 2147483647 h 114"/>
                  <a:gd name="T12" fmla="*/ 2147483647 w 36"/>
                  <a:gd name="T13" fmla="*/ 2147483647 h 114"/>
                  <a:gd name="T14" fmla="*/ 2147483647 w 36"/>
                  <a:gd name="T15" fmla="*/ 2147483647 h 114"/>
                  <a:gd name="T16" fmla="*/ 2147483647 w 36"/>
                  <a:gd name="T17" fmla="*/ 2147483647 h 114"/>
                  <a:gd name="T18" fmla="*/ 2147483647 w 36"/>
                  <a:gd name="T19" fmla="*/ 2147483647 h 114"/>
                  <a:gd name="T20" fmla="*/ 2147483647 w 36"/>
                  <a:gd name="T21" fmla="*/ 2147483647 h 114"/>
                  <a:gd name="T22" fmla="*/ 2147483647 w 36"/>
                  <a:gd name="T23" fmla="*/ 2147483647 h 114"/>
                  <a:gd name="T24" fmla="*/ 2147483647 w 36"/>
                  <a:gd name="T25" fmla="*/ 2147483647 h 114"/>
                  <a:gd name="T26" fmla="*/ 2147483647 w 36"/>
                  <a:gd name="T27" fmla="*/ 2147483647 h 114"/>
                  <a:gd name="T28" fmla="*/ 2147483647 w 36"/>
                  <a:gd name="T29" fmla="*/ 2147483647 h 114"/>
                  <a:gd name="T30" fmla="*/ 2147483647 w 36"/>
                  <a:gd name="T31" fmla="*/ 2147483647 h 114"/>
                  <a:gd name="T32" fmla="*/ 2147483647 w 36"/>
                  <a:gd name="T33" fmla="*/ 2147483647 h 114"/>
                  <a:gd name="T34" fmla="*/ 2147483647 w 36"/>
                  <a:gd name="T35" fmla="*/ 2147483647 h 114"/>
                  <a:gd name="T36" fmla="*/ 0 w 36"/>
                  <a:gd name="T37" fmla="*/ 2147483647 h 114"/>
                  <a:gd name="T38" fmla="*/ 0 w 36"/>
                  <a:gd name="T39" fmla="*/ 2147483647 h 114"/>
                  <a:gd name="T40" fmla="*/ 2147483647 w 36"/>
                  <a:gd name="T41" fmla="*/ 2147483647 h 114"/>
                  <a:gd name="T42" fmla="*/ 2147483647 w 36"/>
                  <a:gd name="T43" fmla="*/ 2147483647 h 114"/>
                  <a:gd name="T44" fmla="*/ 2147483647 w 36"/>
                  <a:gd name="T45" fmla="*/ 2147483647 h 114"/>
                  <a:gd name="T46" fmla="*/ 2147483647 w 36"/>
                  <a:gd name="T47" fmla="*/ 2147483647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14"/>
                  <a:gd name="T74" fmla="*/ 36 w 36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14">
                    <a:moveTo>
                      <a:pt x="36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111"/>
                    </a:lnTo>
                    <a:lnTo>
                      <a:pt x="17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5" name="Freeform 161"/>
              <p:cNvSpPr>
                <a:spLocks/>
              </p:cNvSpPr>
              <p:nvPr/>
            </p:nvSpPr>
            <p:spPr bwMode="auto">
              <a:xfrm>
                <a:off x="2770188" y="4106863"/>
                <a:ext cx="31750" cy="38100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2147483647 w 19"/>
                  <a:gd name="T11" fmla="*/ 2147483647 h 21"/>
                  <a:gd name="T12" fmla="*/ 2147483647 w 19"/>
                  <a:gd name="T13" fmla="*/ 2147483647 h 21"/>
                  <a:gd name="T14" fmla="*/ 2147483647 w 19"/>
                  <a:gd name="T15" fmla="*/ 0 h 21"/>
                  <a:gd name="T16" fmla="*/ 2147483647 w 19"/>
                  <a:gd name="T17" fmla="*/ 0 h 21"/>
                  <a:gd name="T18" fmla="*/ 2147483647 w 19"/>
                  <a:gd name="T19" fmla="*/ 0 h 21"/>
                  <a:gd name="T20" fmla="*/ 2147483647 w 19"/>
                  <a:gd name="T21" fmla="*/ 0 h 21"/>
                  <a:gd name="T22" fmla="*/ 2147483647 w 19"/>
                  <a:gd name="T23" fmla="*/ 0 h 21"/>
                  <a:gd name="T24" fmla="*/ 2147483647 w 19"/>
                  <a:gd name="T25" fmla="*/ 2147483647 h 21"/>
                  <a:gd name="T26" fmla="*/ 2147483647 w 19"/>
                  <a:gd name="T27" fmla="*/ 2147483647 h 21"/>
                  <a:gd name="T28" fmla="*/ 0 w 19"/>
                  <a:gd name="T29" fmla="*/ 2147483647 h 21"/>
                  <a:gd name="T30" fmla="*/ 0 w 19"/>
                  <a:gd name="T31" fmla="*/ 2147483647 h 21"/>
                  <a:gd name="T32" fmla="*/ 0 w 19"/>
                  <a:gd name="T33" fmla="*/ 2147483647 h 21"/>
                  <a:gd name="T34" fmla="*/ 0 w 19"/>
                  <a:gd name="T35" fmla="*/ 2147483647 h 21"/>
                  <a:gd name="T36" fmla="*/ 0 w 19"/>
                  <a:gd name="T37" fmla="*/ 2147483647 h 21"/>
                  <a:gd name="T38" fmla="*/ 0 w 19"/>
                  <a:gd name="T39" fmla="*/ 2147483647 h 21"/>
                  <a:gd name="T40" fmla="*/ 0 w 19"/>
                  <a:gd name="T41" fmla="*/ 2147483647 h 21"/>
                  <a:gd name="T42" fmla="*/ 2147483647 w 19"/>
                  <a:gd name="T43" fmla="*/ 2147483647 h 21"/>
                  <a:gd name="T44" fmla="*/ 2147483647 w 19"/>
                  <a:gd name="T45" fmla="*/ 2147483647 h 21"/>
                  <a:gd name="T46" fmla="*/ 2147483647 w 19"/>
                  <a:gd name="T47" fmla="*/ 2147483647 h 21"/>
                  <a:gd name="T48" fmla="*/ 2147483647 w 19"/>
                  <a:gd name="T49" fmla="*/ 2147483647 h 21"/>
                  <a:gd name="T50" fmla="*/ 2147483647 w 19"/>
                  <a:gd name="T51" fmla="*/ 2147483647 h 21"/>
                  <a:gd name="T52" fmla="*/ 2147483647 w 19"/>
                  <a:gd name="T53" fmla="*/ 2147483647 h 21"/>
                  <a:gd name="T54" fmla="*/ 2147483647 w 19"/>
                  <a:gd name="T55" fmla="*/ 2147483647 h 21"/>
                  <a:gd name="T56" fmla="*/ 2147483647 w 19"/>
                  <a:gd name="T57" fmla="*/ 2147483647 h 21"/>
                  <a:gd name="T58" fmla="*/ 2147483647 w 19"/>
                  <a:gd name="T59" fmla="*/ 2147483647 h 21"/>
                  <a:gd name="T60" fmla="*/ 2147483647 w 19"/>
                  <a:gd name="T61" fmla="*/ 2147483647 h 21"/>
                  <a:gd name="T62" fmla="*/ 2147483647 w 19"/>
                  <a:gd name="T63" fmla="*/ 2147483647 h 21"/>
                  <a:gd name="T64" fmla="*/ 2147483647 w 19"/>
                  <a:gd name="T65" fmla="*/ 2147483647 h 21"/>
                  <a:gd name="T66" fmla="*/ 2147483647 w 19"/>
                  <a:gd name="T67" fmla="*/ 2147483647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1"/>
                  <a:gd name="T104" fmla="*/ 19 w 19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1">
                    <a:moveTo>
                      <a:pt x="19" y="12"/>
                    </a:moveTo>
                    <a:lnTo>
                      <a:pt x="19" y="12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E7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6" name="Freeform 162"/>
              <p:cNvSpPr>
                <a:spLocks/>
              </p:cNvSpPr>
              <p:nvPr/>
            </p:nvSpPr>
            <p:spPr bwMode="auto">
              <a:xfrm>
                <a:off x="2770188" y="4111625"/>
                <a:ext cx="23812" cy="28575"/>
              </a:xfrm>
              <a:custGeom>
                <a:avLst/>
                <a:gdLst>
                  <a:gd name="T0" fmla="*/ 2147483647 w 14"/>
                  <a:gd name="T1" fmla="*/ 2147483647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2147483647 w 14"/>
                  <a:gd name="T29" fmla="*/ 0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0 w 14"/>
                  <a:gd name="T35" fmla="*/ 2147483647 h 17"/>
                  <a:gd name="T36" fmla="*/ 0 w 14"/>
                  <a:gd name="T37" fmla="*/ 2147483647 h 17"/>
                  <a:gd name="T38" fmla="*/ 0 w 14"/>
                  <a:gd name="T39" fmla="*/ 2147483647 h 17"/>
                  <a:gd name="T40" fmla="*/ 0 w 14"/>
                  <a:gd name="T41" fmla="*/ 2147483647 h 17"/>
                  <a:gd name="T42" fmla="*/ 0 w 14"/>
                  <a:gd name="T43" fmla="*/ 2147483647 h 17"/>
                  <a:gd name="T44" fmla="*/ 0 w 14"/>
                  <a:gd name="T45" fmla="*/ 2147483647 h 17"/>
                  <a:gd name="T46" fmla="*/ 0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2147483647 h 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7"/>
                  <a:gd name="T128" fmla="*/ 14 w 14"/>
                  <a:gd name="T129" fmla="*/ 17 h 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7">
                    <a:moveTo>
                      <a:pt x="11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7" name="Freeform 163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8" name="Freeform 164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9" name="Freeform 165"/>
              <p:cNvSpPr>
                <a:spLocks/>
              </p:cNvSpPr>
              <p:nvPr/>
            </p:nvSpPr>
            <p:spPr bwMode="auto">
              <a:xfrm>
                <a:off x="2736850" y="4000500"/>
                <a:ext cx="3175" cy="4763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9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0" name="Freeform 166"/>
              <p:cNvSpPr>
                <a:spLocks noEditPoints="1"/>
              </p:cNvSpPr>
              <p:nvPr/>
            </p:nvSpPr>
            <p:spPr bwMode="auto">
              <a:xfrm>
                <a:off x="2747963" y="3992563"/>
                <a:ext cx="100012" cy="60325"/>
              </a:xfrm>
              <a:custGeom>
                <a:avLst/>
                <a:gdLst>
                  <a:gd name="T0" fmla="*/ 2147483647 w 57"/>
                  <a:gd name="T1" fmla="*/ 2147483647 h 35"/>
                  <a:gd name="T2" fmla="*/ 2147483647 w 57"/>
                  <a:gd name="T3" fmla="*/ 2147483647 h 35"/>
                  <a:gd name="T4" fmla="*/ 2147483647 w 57"/>
                  <a:gd name="T5" fmla="*/ 2147483647 h 35"/>
                  <a:gd name="T6" fmla="*/ 2147483647 w 57"/>
                  <a:gd name="T7" fmla="*/ 2147483647 h 35"/>
                  <a:gd name="T8" fmla="*/ 2147483647 w 57"/>
                  <a:gd name="T9" fmla="*/ 2147483647 h 35"/>
                  <a:gd name="T10" fmla="*/ 2147483647 w 57"/>
                  <a:gd name="T11" fmla="*/ 2147483647 h 35"/>
                  <a:gd name="T12" fmla="*/ 2147483647 w 57"/>
                  <a:gd name="T13" fmla="*/ 2147483647 h 35"/>
                  <a:gd name="T14" fmla="*/ 2147483647 w 57"/>
                  <a:gd name="T15" fmla="*/ 2147483647 h 35"/>
                  <a:gd name="T16" fmla="*/ 2147483647 w 57"/>
                  <a:gd name="T17" fmla="*/ 2147483647 h 35"/>
                  <a:gd name="T18" fmla="*/ 2147483647 w 57"/>
                  <a:gd name="T19" fmla="*/ 2147483647 h 35"/>
                  <a:gd name="T20" fmla="*/ 2147483647 w 57"/>
                  <a:gd name="T21" fmla="*/ 2147483647 h 35"/>
                  <a:gd name="T22" fmla="*/ 2147483647 w 57"/>
                  <a:gd name="T23" fmla="*/ 2147483647 h 35"/>
                  <a:gd name="T24" fmla="*/ 2147483647 w 57"/>
                  <a:gd name="T25" fmla="*/ 2147483647 h 35"/>
                  <a:gd name="T26" fmla="*/ 2147483647 w 57"/>
                  <a:gd name="T27" fmla="*/ 2147483647 h 35"/>
                  <a:gd name="T28" fmla="*/ 2147483647 w 57"/>
                  <a:gd name="T29" fmla="*/ 2147483647 h 35"/>
                  <a:gd name="T30" fmla="*/ 2147483647 w 57"/>
                  <a:gd name="T31" fmla="*/ 2147483647 h 35"/>
                  <a:gd name="T32" fmla="*/ 2147483647 w 57"/>
                  <a:gd name="T33" fmla="*/ 0 h 35"/>
                  <a:gd name="T34" fmla="*/ 0 w 57"/>
                  <a:gd name="T35" fmla="*/ 0 h 35"/>
                  <a:gd name="T36" fmla="*/ 0 w 57"/>
                  <a:gd name="T37" fmla="*/ 0 h 35"/>
                  <a:gd name="T38" fmla="*/ 0 w 57"/>
                  <a:gd name="T39" fmla="*/ 0 h 35"/>
                  <a:gd name="T40" fmla="*/ 0 w 57"/>
                  <a:gd name="T41" fmla="*/ 2147483647 h 35"/>
                  <a:gd name="T42" fmla="*/ 0 w 57"/>
                  <a:gd name="T43" fmla="*/ 2147483647 h 35"/>
                  <a:gd name="T44" fmla="*/ 0 w 57"/>
                  <a:gd name="T45" fmla="*/ 2147483647 h 35"/>
                  <a:gd name="T46" fmla="*/ 2147483647 w 57"/>
                  <a:gd name="T47" fmla="*/ 2147483647 h 35"/>
                  <a:gd name="T48" fmla="*/ 2147483647 w 57"/>
                  <a:gd name="T49" fmla="*/ 2147483647 h 35"/>
                  <a:gd name="T50" fmla="*/ 2147483647 w 57"/>
                  <a:gd name="T51" fmla="*/ 2147483647 h 35"/>
                  <a:gd name="T52" fmla="*/ 2147483647 w 57"/>
                  <a:gd name="T53" fmla="*/ 0 h 35"/>
                  <a:gd name="T54" fmla="*/ 2147483647 w 57"/>
                  <a:gd name="T55" fmla="*/ 0 h 35"/>
                  <a:gd name="T56" fmla="*/ 2147483647 w 5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35"/>
                  <a:gd name="T89" fmla="*/ 57 w 5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35">
                    <a:moveTo>
                      <a:pt x="2" y="33"/>
                    </a:moveTo>
                    <a:lnTo>
                      <a:pt x="12" y="19"/>
                    </a:lnTo>
                    <a:lnTo>
                      <a:pt x="54" y="19"/>
                    </a:lnTo>
                    <a:lnTo>
                      <a:pt x="54" y="35"/>
                    </a:lnTo>
                    <a:lnTo>
                      <a:pt x="2" y="33"/>
                    </a:lnTo>
                    <a:close/>
                    <a:moveTo>
                      <a:pt x="9" y="2"/>
                    </a:moveTo>
                    <a:lnTo>
                      <a:pt x="9" y="16"/>
                    </a:lnTo>
                    <a:lnTo>
                      <a:pt x="2" y="31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  <a:moveTo>
                      <a:pt x="54" y="16"/>
                    </a:moveTo>
                    <a:lnTo>
                      <a:pt x="54" y="16"/>
                    </a:lnTo>
                    <a:lnTo>
                      <a:pt x="12" y="16"/>
                    </a:lnTo>
                    <a:lnTo>
                      <a:pt x="12" y="2"/>
                    </a:lnTo>
                    <a:lnTo>
                      <a:pt x="54" y="2"/>
                    </a:lnTo>
                    <a:lnTo>
                      <a:pt x="54" y="16"/>
                    </a:lnTo>
                    <a:close/>
                    <a:moveTo>
                      <a:pt x="57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1" name="Freeform 167"/>
              <p:cNvSpPr>
                <a:spLocks/>
              </p:cNvSpPr>
              <p:nvPr/>
            </p:nvSpPr>
            <p:spPr bwMode="auto">
              <a:xfrm>
                <a:off x="2740025" y="39052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5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2" name="Freeform 168"/>
              <p:cNvSpPr>
                <a:spLocks noEditPoints="1"/>
              </p:cNvSpPr>
              <p:nvPr/>
            </p:nvSpPr>
            <p:spPr bwMode="auto">
              <a:xfrm>
                <a:off x="2736850" y="3902075"/>
                <a:ext cx="103188" cy="36513"/>
              </a:xfrm>
              <a:custGeom>
                <a:avLst/>
                <a:gdLst>
                  <a:gd name="T0" fmla="*/ 2147483647 w 59"/>
                  <a:gd name="T1" fmla="*/ 2147483647 h 21"/>
                  <a:gd name="T2" fmla="*/ 2147483647 w 59"/>
                  <a:gd name="T3" fmla="*/ 2147483647 h 21"/>
                  <a:gd name="T4" fmla="*/ 2147483647 w 59"/>
                  <a:gd name="T5" fmla="*/ 2147483647 h 21"/>
                  <a:gd name="T6" fmla="*/ 2147483647 w 59"/>
                  <a:gd name="T7" fmla="*/ 2147483647 h 21"/>
                  <a:gd name="T8" fmla="*/ 2147483647 w 59"/>
                  <a:gd name="T9" fmla="*/ 2147483647 h 21"/>
                  <a:gd name="T10" fmla="*/ 2147483647 w 59"/>
                  <a:gd name="T11" fmla="*/ 2147483647 h 21"/>
                  <a:gd name="T12" fmla="*/ 2147483647 w 59"/>
                  <a:gd name="T13" fmla="*/ 2147483647 h 21"/>
                  <a:gd name="T14" fmla="*/ 2147483647 w 59"/>
                  <a:gd name="T15" fmla="*/ 2147483647 h 21"/>
                  <a:gd name="T16" fmla="*/ 2147483647 w 59"/>
                  <a:gd name="T17" fmla="*/ 2147483647 h 21"/>
                  <a:gd name="T18" fmla="*/ 2147483647 w 59"/>
                  <a:gd name="T19" fmla="*/ 2147483647 h 21"/>
                  <a:gd name="T20" fmla="*/ 2147483647 w 59"/>
                  <a:gd name="T21" fmla="*/ 2147483647 h 21"/>
                  <a:gd name="T22" fmla="*/ 2147483647 w 59"/>
                  <a:gd name="T23" fmla="*/ 2147483647 h 21"/>
                  <a:gd name="T24" fmla="*/ 2147483647 w 59"/>
                  <a:gd name="T25" fmla="*/ 2147483647 h 21"/>
                  <a:gd name="T26" fmla="*/ 2147483647 w 59"/>
                  <a:gd name="T27" fmla="*/ 2147483647 h 21"/>
                  <a:gd name="T28" fmla="*/ 2147483647 w 59"/>
                  <a:gd name="T29" fmla="*/ 0 h 21"/>
                  <a:gd name="T30" fmla="*/ 2147483647 w 59"/>
                  <a:gd name="T31" fmla="*/ 2147483647 h 21"/>
                  <a:gd name="T32" fmla="*/ 2147483647 w 59"/>
                  <a:gd name="T33" fmla="*/ 2147483647 h 21"/>
                  <a:gd name="T34" fmla="*/ 0 w 59"/>
                  <a:gd name="T35" fmla="*/ 2147483647 h 21"/>
                  <a:gd name="T36" fmla="*/ 0 w 59"/>
                  <a:gd name="T37" fmla="*/ 2147483647 h 21"/>
                  <a:gd name="T38" fmla="*/ 2147483647 w 59"/>
                  <a:gd name="T39" fmla="*/ 2147483647 h 21"/>
                  <a:gd name="T40" fmla="*/ 2147483647 w 59"/>
                  <a:gd name="T41" fmla="*/ 2147483647 h 21"/>
                  <a:gd name="T42" fmla="*/ 2147483647 w 59"/>
                  <a:gd name="T43" fmla="*/ 2147483647 h 21"/>
                  <a:gd name="T44" fmla="*/ 2147483647 w 59"/>
                  <a:gd name="T45" fmla="*/ 2147483647 h 21"/>
                  <a:gd name="T46" fmla="*/ 2147483647 w 59"/>
                  <a:gd name="T47" fmla="*/ 2147483647 h 21"/>
                  <a:gd name="T48" fmla="*/ 2147483647 w 59"/>
                  <a:gd name="T49" fmla="*/ 2147483647 h 21"/>
                  <a:gd name="T50" fmla="*/ 2147483647 w 59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21"/>
                  <a:gd name="T80" fmla="*/ 59 w 5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21">
                    <a:moveTo>
                      <a:pt x="2" y="21"/>
                    </a:moveTo>
                    <a:lnTo>
                      <a:pt x="2" y="21"/>
                    </a:lnTo>
                    <a:lnTo>
                      <a:pt x="2" y="14"/>
                    </a:lnTo>
                    <a:lnTo>
                      <a:pt x="59" y="12"/>
                    </a:lnTo>
                    <a:lnTo>
                      <a:pt x="59" y="19"/>
                    </a:lnTo>
                    <a:lnTo>
                      <a:pt x="2" y="21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9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9" y="2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3" name="Freeform 169"/>
              <p:cNvSpPr>
                <a:spLocks noEditPoints="1"/>
              </p:cNvSpPr>
              <p:nvPr/>
            </p:nvSpPr>
            <p:spPr bwMode="auto">
              <a:xfrm>
                <a:off x="2763838" y="4103688"/>
                <a:ext cx="38100" cy="46037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0 w 22"/>
                  <a:gd name="T35" fmla="*/ 2147483647 h 26"/>
                  <a:gd name="T36" fmla="*/ 0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0 h 26"/>
                  <a:gd name="T60" fmla="*/ 2147483647 w 22"/>
                  <a:gd name="T61" fmla="*/ 2147483647 h 26"/>
                  <a:gd name="T62" fmla="*/ 2147483647 w 22"/>
                  <a:gd name="T63" fmla="*/ 2147483647 h 26"/>
                  <a:gd name="T64" fmla="*/ 0 w 22"/>
                  <a:gd name="T65" fmla="*/ 2147483647 h 26"/>
                  <a:gd name="T66" fmla="*/ 0 w 22"/>
                  <a:gd name="T67" fmla="*/ 2147483647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6"/>
                  <a:gd name="T104" fmla="*/ 22 w 22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6">
                    <a:moveTo>
                      <a:pt x="3" y="14"/>
                    </a:moveTo>
                    <a:lnTo>
                      <a:pt x="3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4"/>
                    </a:lnTo>
                    <a:close/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grpSp>
          <p:nvGrpSpPr>
            <p:cNvPr id="50" name="Group 40"/>
            <p:cNvGrpSpPr/>
            <p:nvPr/>
          </p:nvGrpSpPr>
          <p:grpSpPr>
            <a:xfrm>
              <a:off x="3164205" y="1921510"/>
              <a:ext cx="296863" cy="406400"/>
              <a:chOff x="2714625" y="3879850"/>
              <a:chExt cx="296863" cy="406400"/>
            </a:xfrm>
          </p:grpSpPr>
          <p:sp>
            <p:nvSpPr>
              <p:cNvPr id="86" name="Freeform 136"/>
              <p:cNvSpPr>
                <a:spLocks/>
              </p:cNvSpPr>
              <p:nvPr/>
            </p:nvSpPr>
            <p:spPr bwMode="auto">
              <a:xfrm>
                <a:off x="2719388" y="3884613"/>
                <a:ext cx="141287" cy="392112"/>
              </a:xfrm>
              <a:custGeom>
                <a:avLst/>
                <a:gdLst>
                  <a:gd name="T0" fmla="*/ 0 w 81"/>
                  <a:gd name="T1" fmla="*/ 2147483647 h 225"/>
                  <a:gd name="T2" fmla="*/ 0 w 81"/>
                  <a:gd name="T3" fmla="*/ 2147483647 h 225"/>
                  <a:gd name="T4" fmla="*/ 0 w 81"/>
                  <a:gd name="T5" fmla="*/ 2147483647 h 225"/>
                  <a:gd name="T6" fmla="*/ 0 w 81"/>
                  <a:gd name="T7" fmla="*/ 2147483647 h 225"/>
                  <a:gd name="T8" fmla="*/ 0 w 81"/>
                  <a:gd name="T9" fmla="*/ 2147483647 h 225"/>
                  <a:gd name="T10" fmla="*/ 0 w 81"/>
                  <a:gd name="T11" fmla="*/ 2147483647 h 225"/>
                  <a:gd name="T12" fmla="*/ 2147483647 w 81"/>
                  <a:gd name="T13" fmla="*/ 2147483647 h 225"/>
                  <a:gd name="T14" fmla="*/ 2147483647 w 81"/>
                  <a:gd name="T15" fmla="*/ 2147483647 h 225"/>
                  <a:gd name="T16" fmla="*/ 2147483647 w 81"/>
                  <a:gd name="T17" fmla="*/ 2147483647 h 225"/>
                  <a:gd name="T18" fmla="*/ 2147483647 w 81"/>
                  <a:gd name="T19" fmla="*/ 2147483647 h 225"/>
                  <a:gd name="T20" fmla="*/ 2147483647 w 81"/>
                  <a:gd name="T21" fmla="*/ 2147483647 h 225"/>
                  <a:gd name="T22" fmla="*/ 2147483647 w 81"/>
                  <a:gd name="T23" fmla="*/ 2147483647 h 225"/>
                  <a:gd name="T24" fmla="*/ 2147483647 w 81"/>
                  <a:gd name="T25" fmla="*/ 2147483647 h 225"/>
                  <a:gd name="T26" fmla="*/ 2147483647 w 81"/>
                  <a:gd name="T27" fmla="*/ 2147483647 h 225"/>
                  <a:gd name="T28" fmla="*/ 2147483647 w 81"/>
                  <a:gd name="T29" fmla="*/ 0 h 225"/>
                  <a:gd name="T30" fmla="*/ 2147483647 w 81"/>
                  <a:gd name="T31" fmla="*/ 0 h 225"/>
                  <a:gd name="T32" fmla="*/ 0 w 81"/>
                  <a:gd name="T33" fmla="*/ 2147483647 h 2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25"/>
                  <a:gd name="T53" fmla="*/ 81 w 81"/>
                  <a:gd name="T54" fmla="*/ 225 h 2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25">
                    <a:moveTo>
                      <a:pt x="0" y="5"/>
                    </a:moveTo>
                    <a:lnTo>
                      <a:pt x="0" y="5"/>
                    </a:lnTo>
                    <a:lnTo>
                      <a:pt x="0" y="215"/>
                    </a:lnTo>
                    <a:lnTo>
                      <a:pt x="7" y="218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33" y="222"/>
                    </a:lnTo>
                    <a:lnTo>
                      <a:pt x="45" y="222"/>
                    </a:lnTo>
                    <a:lnTo>
                      <a:pt x="59" y="225"/>
                    </a:lnTo>
                    <a:lnTo>
                      <a:pt x="78" y="225"/>
                    </a:lnTo>
                    <a:lnTo>
                      <a:pt x="81" y="225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7" name="Freeform 137"/>
              <p:cNvSpPr>
                <a:spLocks/>
              </p:cNvSpPr>
              <p:nvPr/>
            </p:nvSpPr>
            <p:spPr bwMode="auto">
              <a:xfrm>
                <a:off x="2724150" y="3884613"/>
                <a:ext cx="130175" cy="387350"/>
              </a:xfrm>
              <a:custGeom>
                <a:avLst/>
                <a:gdLst>
                  <a:gd name="T0" fmla="*/ 0 w 75"/>
                  <a:gd name="T1" fmla="*/ 2147483647 h 222"/>
                  <a:gd name="T2" fmla="*/ 0 w 75"/>
                  <a:gd name="T3" fmla="*/ 2147483647 h 222"/>
                  <a:gd name="T4" fmla="*/ 0 w 75"/>
                  <a:gd name="T5" fmla="*/ 2147483647 h 222"/>
                  <a:gd name="T6" fmla="*/ 0 w 75"/>
                  <a:gd name="T7" fmla="*/ 2147483647 h 222"/>
                  <a:gd name="T8" fmla="*/ 0 w 75"/>
                  <a:gd name="T9" fmla="*/ 2147483647 h 222"/>
                  <a:gd name="T10" fmla="*/ 0 w 75"/>
                  <a:gd name="T11" fmla="*/ 2147483647 h 222"/>
                  <a:gd name="T12" fmla="*/ 2147483647 w 75"/>
                  <a:gd name="T13" fmla="*/ 2147483647 h 222"/>
                  <a:gd name="T14" fmla="*/ 2147483647 w 75"/>
                  <a:gd name="T15" fmla="*/ 2147483647 h 222"/>
                  <a:gd name="T16" fmla="*/ 2147483647 w 75"/>
                  <a:gd name="T17" fmla="*/ 2147483647 h 222"/>
                  <a:gd name="T18" fmla="*/ 2147483647 w 75"/>
                  <a:gd name="T19" fmla="*/ 2147483647 h 222"/>
                  <a:gd name="T20" fmla="*/ 2147483647 w 75"/>
                  <a:gd name="T21" fmla="*/ 2147483647 h 222"/>
                  <a:gd name="T22" fmla="*/ 2147483647 w 75"/>
                  <a:gd name="T23" fmla="*/ 2147483647 h 222"/>
                  <a:gd name="T24" fmla="*/ 2147483647 w 75"/>
                  <a:gd name="T25" fmla="*/ 2147483647 h 222"/>
                  <a:gd name="T26" fmla="*/ 2147483647 w 75"/>
                  <a:gd name="T27" fmla="*/ 2147483647 h 222"/>
                  <a:gd name="T28" fmla="*/ 2147483647 w 75"/>
                  <a:gd name="T29" fmla="*/ 0 h 222"/>
                  <a:gd name="T30" fmla="*/ 0 w 75"/>
                  <a:gd name="T31" fmla="*/ 2147483647 h 2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222"/>
                  <a:gd name="T50" fmla="*/ 75 w 75"/>
                  <a:gd name="T51" fmla="*/ 222 h 2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222">
                    <a:moveTo>
                      <a:pt x="0" y="5"/>
                    </a:moveTo>
                    <a:lnTo>
                      <a:pt x="0" y="5"/>
                    </a:lnTo>
                    <a:lnTo>
                      <a:pt x="0" y="211"/>
                    </a:lnTo>
                    <a:lnTo>
                      <a:pt x="0" y="213"/>
                    </a:lnTo>
                    <a:lnTo>
                      <a:pt x="7" y="215"/>
                    </a:lnTo>
                    <a:lnTo>
                      <a:pt x="14" y="215"/>
                    </a:lnTo>
                    <a:lnTo>
                      <a:pt x="21" y="218"/>
                    </a:lnTo>
                    <a:lnTo>
                      <a:pt x="30" y="220"/>
                    </a:lnTo>
                    <a:lnTo>
                      <a:pt x="42" y="220"/>
                    </a:lnTo>
                    <a:lnTo>
                      <a:pt x="56" y="222"/>
                    </a:lnTo>
                    <a:lnTo>
                      <a:pt x="75" y="222"/>
                    </a:lnTo>
                    <a:lnTo>
                      <a:pt x="7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8" name="Freeform 138"/>
              <p:cNvSpPr>
                <a:spLocks/>
              </p:cNvSpPr>
              <p:nvPr/>
            </p:nvSpPr>
            <p:spPr bwMode="auto">
              <a:xfrm>
                <a:off x="2876550" y="3884613"/>
                <a:ext cx="127000" cy="384175"/>
              </a:xfrm>
              <a:custGeom>
                <a:avLst/>
                <a:gdLst>
                  <a:gd name="T0" fmla="*/ 0 w 73"/>
                  <a:gd name="T1" fmla="*/ 0 h 220"/>
                  <a:gd name="T2" fmla="*/ 0 w 73"/>
                  <a:gd name="T3" fmla="*/ 2147483647 h 220"/>
                  <a:gd name="T4" fmla="*/ 2147483647 w 73"/>
                  <a:gd name="T5" fmla="*/ 2147483647 h 220"/>
                  <a:gd name="T6" fmla="*/ 2147483647 w 73"/>
                  <a:gd name="T7" fmla="*/ 2147483647 h 220"/>
                  <a:gd name="T8" fmla="*/ 0 w 73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0"/>
                  <a:gd name="T17" fmla="*/ 73 w 7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0">
                    <a:moveTo>
                      <a:pt x="0" y="0"/>
                    </a:moveTo>
                    <a:lnTo>
                      <a:pt x="0" y="220"/>
                    </a:lnTo>
                    <a:lnTo>
                      <a:pt x="73" y="187"/>
                    </a:lnTo>
                    <a:lnTo>
                      <a:pt x="7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9" name="Freeform 139"/>
              <p:cNvSpPr>
                <a:spLocks/>
              </p:cNvSpPr>
              <p:nvPr/>
            </p:nvSpPr>
            <p:spPr bwMode="auto">
              <a:xfrm>
                <a:off x="2854325" y="3884613"/>
                <a:ext cx="17463" cy="392112"/>
              </a:xfrm>
              <a:custGeom>
                <a:avLst/>
                <a:gdLst>
                  <a:gd name="T0" fmla="*/ 0 w 10"/>
                  <a:gd name="T1" fmla="*/ 0 h 225"/>
                  <a:gd name="T2" fmla="*/ 0 w 10"/>
                  <a:gd name="T3" fmla="*/ 2147483647 h 225"/>
                  <a:gd name="T4" fmla="*/ 2147483647 w 10"/>
                  <a:gd name="T5" fmla="*/ 2147483647 h 225"/>
                  <a:gd name="T6" fmla="*/ 2147483647 w 10"/>
                  <a:gd name="T7" fmla="*/ 2147483647 h 225"/>
                  <a:gd name="T8" fmla="*/ 2147483647 w 10"/>
                  <a:gd name="T9" fmla="*/ 2147483647 h 225"/>
                  <a:gd name="T10" fmla="*/ 2147483647 w 10"/>
                  <a:gd name="T11" fmla="*/ 2147483647 h 225"/>
                  <a:gd name="T12" fmla="*/ 2147483647 w 10"/>
                  <a:gd name="T13" fmla="*/ 2147483647 h 225"/>
                  <a:gd name="T14" fmla="*/ 2147483647 w 10"/>
                  <a:gd name="T15" fmla="*/ 0 h 225"/>
                  <a:gd name="T16" fmla="*/ 2147483647 w 10"/>
                  <a:gd name="T17" fmla="*/ 0 h 225"/>
                  <a:gd name="T18" fmla="*/ 2147483647 w 10"/>
                  <a:gd name="T19" fmla="*/ 0 h 225"/>
                  <a:gd name="T20" fmla="*/ 0 w 10"/>
                  <a:gd name="T21" fmla="*/ 0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225"/>
                  <a:gd name="T35" fmla="*/ 10 w 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225">
                    <a:moveTo>
                      <a:pt x="0" y="0"/>
                    </a:moveTo>
                    <a:lnTo>
                      <a:pt x="0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2"/>
                    </a:lnTo>
                    <a:lnTo>
                      <a:pt x="10" y="222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0" name="Freeform 140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1" name="Freeform 141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2" name="Freeform 142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3" name="Freeform 143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4" name="Freeform 144"/>
              <p:cNvSpPr>
                <a:spLocks/>
              </p:cNvSpPr>
              <p:nvPr/>
            </p:nvSpPr>
            <p:spPr bwMode="auto">
              <a:xfrm>
                <a:off x="2752725" y="4019550"/>
                <a:ext cx="90488" cy="33338"/>
              </a:xfrm>
              <a:custGeom>
                <a:avLst/>
                <a:gdLst>
                  <a:gd name="T0" fmla="*/ 0 w 52"/>
                  <a:gd name="T1" fmla="*/ 2147483647 h 19"/>
                  <a:gd name="T2" fmla="*/ 0 w 52"/>
                  <a:gd name="T3" fmla="*/ 2147483647 h 19"/>
                  <a:gd name="T4" fmla="*/ 2147483647 w 52"/>
                  <a:gd name="T5" fmla="*/ 2147483647 h 19"/>
                  <a:gd name="T6" fmla="*/ 2147483647 w 52"/>
                  <a:gd name="T7" fmla="*/ 2147483647 h 19"/>
                  <a:gd name="T8" fmla="*/ 2147483647 w 52"/>
                  <a:gd name="T9" fmla="*/ 0 h 19"/>
                  <a:gd name="T10" fmla="*/ 0 w 52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9"/>
                  <a:gd name="T20" fmla="*/ 52 w 5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9">
                    <a:moveTo>
                      <a:pt x="0" y="17"/>
                    </a:moveTo>
                    <a:lnTo>
                      <a:pt x="0" y="17"/>
                    </a:lnTo>
                    <a:lnTo>
                      <a:pt x="52" y="19"/>
                    </a:lnTo>
                    <a:lnTo>
                      <a:pt x="52" y="3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18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5" name="Freeform 145"/>
              <p:cNvSpPr>
                <a:spLocks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0 w 69"/>
                  <a:gd name="T3" fmla="*/ 2147483647 h 49"/>
                  <a:gd name="T4" fmla="*/ 0 w 69"/>
                  <a:gd name="T5" fmla="*/ 2147483647 h 49"/>
                  <a:gd name="T6" fmla="*/ 2147483647 w 69"/>
                  <a:gd name="T7" fmla="*/ 0 h 49"/>
                  <a:gd name="T8" fmla="*/ 2147483647 w 69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9"/>
                  <a:gd name="T17" fmla="*/ 69 w 6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9">
                    <a:moveTo>
                      <a:pt x="69" y="49"/>
                    </a:moveTo>
                    <a:lnTo>
                      <a:pt x="0" y="49"/>
                    </a:lnTo>
                    <a:lnTo>
                      <a:pt x="0" y="2"/>
                    </a:lnTo>
                    <a:lnTo>
                      <a:pt x="69" y="0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6" name="Freeform 146"/>
              <p:cNvSpPr>
                <a:spLocks/>
              </p:cNvSpPr>
              <p:nvPr/>
            </p:nvSpPr>
            <p:spPr bwMode="auto">
              <a:xfrm>
                <a:off x="2730500" y="3902075"/>
                <a:ext cx="117475" cy="77788"/>
              </a:xfrm>
              <a:custGeom>
                <a:avLst/>
                <a:gdLst>
                  <a:gd name="T0" fmla="*/ 2147483647 w 67"/>
                  <a:gd name="T1" fmla="*/ 2147483647 h 45"/>
                  <a:gd name="T2" fmla="*/ 0 w 67"/>
                  <a:gd name="T3" fmla="*/ 2147483647 h 45"/>
                  <a:gd name="T4" fmla="*/ 0 w 67"/>
                  <a:gd name="T5" fmla="*/ 2147483647 h 45"/>
                  <a:gd name="T6" fmla="*/ 2147483647 w 67"/>
                  <a:gd name="T7" fmla="*/ 0 h 45"/>
                  <a:gd name="T8" fmla="*/ 2147483647 w 67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5"/>
                  <a:gd name="T17" fmla="*/ 67 w 6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5">
                    <a:moveTo>
                      <a:pt x="67" y="45"/>
                    </a:moveTo>
                    <a:lnTo>
                      <a:pt x="0" y="45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7" name="Freeform 147"/>
              <p:cNvSpPr>
                <a:spLocks noEditPoints="1"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0 h 49"/>
                  <a:gd name="T14" fmla="*/ 2147483647 w 69"/>
                  <a:gd name="T15" fmla="*/ 0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0 h 49"/>
                  <a:gd name="T24" fmla="*/ 2147483647 w 69"/>
                  <a:gd name="T25" fmla="*/ 0 h 49"/>
                  <a:gd name="T26" fmla="*/ 2147483647 w 69"/>
                  <a:gd name="T27" fmla="*/ 0 h 49"/>
                  <a:gd name="T28" fmla="*/ 2147483647 w 69"/>
                  <a:gd name="T29" fmla="*/ 0 h 49"/>
                  <a:gd name="T30" fmla="*/ 0 w 69"/>
                  <a:gd name="T31" fmla="*/ 2147483647 h 49"/>
                  <a:gd name="T32" fmla="*/ 0 w 69"/>
                  <a:gd name="T33" fmla="*/ 2147483647 h 49"/>
                  <a:gd name="T34" fmla="*/ 0 w 69"/>
                  <a:gd name="T35" fmla="*/ 2147483647 h 49"/>
                  <a:gd name="T36" fmla="*/ 0 w 69"/>
                  <a:gd name="T37" fmla="*/ 2147483647 h 49"/>
                  <a:gd name="T38" fmla="*/ 0 w 69"/>
                  <a:gd name="T39" fmla="*/ 2147483647 h 49"/>
                  <a:gd name="T40" fmla="*/ 0 w 69"/>
                  <a:gd name="T41" fmla="*/ 2147483647 h 49"/>
                  <a:gd name="T42" fmla="*/ 2147483647 w 69"/>
                  <a:gd name="T43" fmla="*/ 2147483647 h 49"/>
                  <a:gd name="T44" fmla="*/ 2147483647 w 69"/>
                  <a:gd name="T45" fmla="*/ 2147483647 h 49"/>
                  <a:gd name="T46" fmla="*/ 2147483647 w 69"/>
                  <a:gd name="T47" fmla="*/ 2147483647 h 49"/>
                  <a:gd name="T48" fmla="*/ 2147483647 w 69"/>
                  <a:gd name="T49" fmla="*/ 0 h 49"/>
                  <a:gd name="T50" fmla="*/ 2147483647 w 69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49"/>
                  <a:gd name="T80" fmla="*/ 69 w 69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28"/>
                    </a:lnTo>
                    <a:lnTo>
                      <a:pt x="66" y="26"/>
                    </a:lnTo>
                    <a:lnTo>
                      <a:pt x="66" y="49"/>
                    </a:lnTo>
                    <a:lnTo>
                      <a:pt x="2" y="49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0" y="2"/>
                    </a:lnTo>
                    <a:lnTo>
                      <a:pt x="0" y="49"/>
                    </a:lnTo>
                    <a:lnTo>
                      <a:pt x="69" y="49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8" name="Freeform 148"/>
              <p:cNvSpPr>
                <a:spLocks/>
              </p:cNvSpPr>
              <p:nvPr/>
            </p:nvSpPr>
            <p:spPr bwMode="auto">
              <a:xfrm>
                <a:off x="2724150" y="3992563"/>
                <a:ext cx="19050" cy="20637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9" name="Freeform 149"/>
              <p:cNvSpPr>
                <a:spLocks/>
              </p:cNvSpPr>
              <p:nvPr/>
            </p:nvSpPr>
            <p:spPr bwMode="auto">
              <a:xfrm>
                <a:off x="2727325" y="3995738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68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0" name="Freeform 150"/>
              <p:cNvSpPr>
                <a:spLocks noEditPoints="1"/>
              </p:cNvSpPr>
              <p:nvPr/>
            </p:nvSpPr>
            <p:spPr bwMode="auto">
              <a:xfrm>
                <a:off x="2727325" y="3995738"/>
                <a:ext cx="15875" cy="17462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1" name="Freeform 151"/>
              <p:cNvSpPr>
                <a:spLocks/>
              </p:cNvSpPr>
              <p:nvPr/>
            </p:nvSpPr>
            <p:spPr bwMode="auto">
              <a:xfrm>
                <a:off x="2724150" y="4016375"/>
                <a:ext cx="19050" cy="20638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2" name="Freeform 152"/>
              <p:cNvSpPr>
                <a:spLocks/>
              </p:cNvSpPr>
              <p:nvPr/>
            </p:nvSpPr>
            <p:spPr bwMode="auto">
              <a:xfrm>
                <a:off x="2727325" y="4019550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0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3" name="Freeform 153"/>
              <p:cNvSpPr>
                <a:spLocks noEditPoints="1"/>
              </p:cNvSpPr>
              <p:nvPr/>
            </p:nvSpPr>
            <p:spPr bwMode="auto">
              <a:xfrm>
                <a:off x="2727325" y="4019550"/>
                <a:ext cx="15875" cy="17463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4" name="Freeform 154"/>
              <p:cNvSpPr>
                <a:spLocks/>
              </p:cNvSpPr>
              <p:nvPr/>
            </p:nvSpPr>
            <p:spPr bwMode="auto">
              <a:xfrm>
                <a:off x="2740025" y="3905250"/>
                <a:ext cx="100013" cy="33338"/>
              </a:xfrm>
              <a:custGeom>
                <a:avLst/>
                <a:gdLst>
                  <a:gd name="T0" fmla="*/ 2147483647 w 57"/>
                  <a:gd name="T1" fmla="*/ 2147483647 h 19"/>
                  <a:gd name="T2" fmla="*/ 0 w 57"/>
                  <a:gd name="T3" fmla="*/ 2147483647 h 19"/>
                  <a:gd name="T4" fmla="*/ 0 w 57"/>
                  <a:gd name="T5" fmla="*/ 2147483647 h 19"/>
                  <a:gd name="T6" fmla="*/ 2147483647 w 57"/>
                  <a:gd name="T7" fmla="*/ 0 h 19"/>
                  <a:gd name="T8" fmla="*/ 2147483647 w 57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9"/>
                  <a:gd name="T17" fmla="*/ 57 w 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9">
                    <a:moveTo>
                      <a:pt x="57" y="17"/>
                    </a:moveTo>
                    <a:lnTo>
                      <a:pt x="0" y="19"/>
                    </a:lnTo>
                    <a:lnTo>
                      <a:pt x="0" y="3"/>
                    </a:lnTo>
                    <a:lnTo>
                      <a:pt x="57" y="0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5" name="Freeform 155"/>
              <p:cNvSpPr>
                <a:spLocks/>
              </p:cNvSpPr>
              <p:nvPr/>
            </p:nvSpPr>
            <p:spPr bwMode="auto">
              <a:xfrm>
                <a:off x="2740025" y="39179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7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6" name="Rectangle 156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7937"/>
              </a:xfrm>
              <a:prstGeom prst="rect">
                <a:avLst/>
              </a:prstGeom>
              <a:solidFill>
                <a:srgbClr val="7269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7" name="Rectangle 157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3175"/>
              </a:xfrm>
              <a:prstGeom prst="rect">
                <a:avLst/>
              </a:prstGeom>
              <a:solidFill>
                <a:srgbClr val="0706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8" name="Freeform 158"/>
              <p:cNvSpPr>
                <a:spLocks noEditPoints="1"/>
              </p:cNvSpPr>
              <p:nvPr/>
            </p:nvSpPr>
            <p:spPr bwMode="auto">
              <a:xfrm>
                <a:off x="2714625" y="3879850"/>
                <a:ext cx="296863" cy="406400"/>
              </a:xfrm>
              <a:custGeom>
                <a:avLst/>
                <a:gdLst>
                  <a:gd name="T0" fmla="*/ 2147483647 w 170"/>
                  <a:gd name="T1" fmla="*/ 2147483647 h 232"/>
                  <a:gd name="T2" fmla="*/ 2147483647 w 170"/>
                  <a:gd name="T3" fmla="*/ 2147483647 h 232"/>
                  <a:gd name="T4" fmla="*/ 2147483647 w 170"/>
                  <a:gd name="T5" fmla="*/ 2147483647 h 232"/>
                  <a:gd name="T6" fmla="*/ 2147483647 w 170"/>
                  <a:gd name="T7" fmla="*/ 2147483647 h 232"/>
                  <a:gd name="T8" fmla="*/ 2147483647 w 170"/>
                  <a:gd name="T9" fmla="*/ 2147483647 h 232"/>
                  <a:gd name="T10" fmla="*/ 2147483647 w 170"/>
                  <a:gd name="T11" fmla="*/ 2147483647 h 232"/>
                  <a:gd name="T12" fmla="*/ 2147483647 w 170"/>
                  <a:gd name="T13" fmla="*/ 2147483647 h 232"/>
                  <a:gd name="T14" fmla="*/ 2147483647 w 170"/>
                  <a:gd name="T15" fmla="*/ 2147483647 h 232"/>
                  <a:gd name="T16" fmla="*/ 2147483647 w 170"/>
                  <a:gd name="T17" fmla="*/ 2147483647 h 232"/>
                  <a:gd name="T18" fmla="*/ 2147483647 w 170"/>
                  <a:gd name="T19" fmla="*/ 2147483647 h 232"/>
                  <a:gd name="T20" fmla="*/ 2147483647 w 170"/>
                  <a:gd name="T21" fmla="*/ 2147483647 h 232"/>
                  <a:gd name="T22" fmla="*/ 2147483647 w 170"/>
                  <a:gd name="T23" fmla="*/ 2147483647 h 232"/>
                  <a:gd name="T24" fmla="*/ 2147483647 w 170"/>
                  <a:gd name="T25" fmla="*/ 2147483647 h 232"/>
                  <a:gd name="T26" fmla="*/ 2147483647 w 170"/>
                  <a:gd name="T27" fmla="*/ 2147483647 h 232"/>
                  <a:gd name="T28" fmla="*/ 2147483647 w 170"/>
                  <a:gd name="T29" fmla="*/ 2147483647 h 232"/>
                  <a:gd name="T30" fmla="*/ 2147483647 w 170"/>
                  <a:gd name="T31" fmla="*/ 2147483647 h 232"/>
                  <a:gd name="T32" fmla="*/ 2147483647 w 170"/>
                  <a:gd name="T33" fmla="*/ 2147483647 h 232"/>
                  <a:gd name="T34" fmla="*/ 2147483647 w 170"/>
                  <a:gd name="T35" fmla="*/ 2147483647 h 232"/>
                  <a:gd name="T36" fmla="*/ 2147483647 w 170"/>
                  <a:gd name="T37" fmla="*/ 2147483647 h 232"/>
                  <a:gd name="T38" fmla="*/ 2147483647 w 170"/>
                  <a:gd name="T39" fmla="*/ 2147483647 h 232"/>
                  <a:gd name="T40" fmla="*/ 2147483647 w 170"/>
                  <a:gd name="T41" fmla="*/ 2147483647 h 232"/>
                  <a:gd name="T42" fmla="*/ 2147483647 w 170"/>
                  <a:gd name="T43" fmla="*/ 2147483647 h 232"/>
                  <a:gd name="T44" fmla="*/ 2147483647 w 170"/>
                  <a:gd name="T45" fmla="*/ 2147483647 h 232"/>
                  <a:gd name="T46" fmla="*/ 2147483647 w 170"/>
                  <a:gd name="T47" fmla="*/ 2147483647 h 232"/>
                  <a:gd name="T48" fmla="*/ 2147483647 w 170"/>
                  <a:gd name="T49" fmla="*/ 2147483647 h 232"/>
                  <a:gd name="T50" fmla="*/ 2147483647 w 170"/>
                  <a:gd name="T51" fmla="*/ 2147483647 h 232"/>
                  <a:gd name="T52" fmla="*/ 2147483647 w 170"/>
                  <a:gd name="T53" fmla="*/ 2147483647 h 232"/>
                  <a:gd name="T54" fmla="*/ 2147483647 w 170"/>
                  <a:gd name="T55" fmla="*/ 2147483647 h 232"/>
                  <a:gd name="T56" fmla="*/ 2147483647 w 170"/>
                  <a:gd name="T57" fmla="*/ 2147483647 h 232"/>
                  <a:gd name="T58" fmla="*/ 2147483647 w 170"/>
                  <a:gd name="T59" fmla="*/ 2147483647 h 232"/>
                  <a:gd name="T60" fmla="*/ 2147483647 w 170"/>
                  <a:gd name="T61" fmla="*/ 2147483647 h 232"/>
                  <a:gd name="T62" fmla="*/ 2147483647 w 170"/>
                  <a:gd name="T63" fmla="*/ 2147483647 h 232"/>
                  <a:gd name="T64" fmla="*/ 2147483647 w 170"/>
                  <a:gd name="T65" fmla="*/ 0 h 232"/>
                  <a:gd name="T66" fmla="*/ 2147483647 w 170"/>
                  <a:gd name="T67" fmla="*/ 0 h 232"/>
                  <a:gd name="T68" fmla="*/ 2147483647 w 170"/>
                  <a:gd name="T69" fmla="*/ 0 h 232"/>
                  <a:gd name="T70" fmla="*/ 0 w 170"/>
                  <a:gd name="T71" fmla="*/ 2147483647 h 232"/>
                  <a:gd name="T72" fmla="*/ 0 w 170"/>
                  <a:gd name="T73" fmla="*/ 2147483647 h 232"/>
                  <a:gd name="T74" fmla="*/ 0 w 170"/>
                  <a:gd name="T75" fmla="*/ 2147483647 h 232"/>
                  <a:gd name="T76" fmla="*/ 0 w 170"/>
                  <a:gd name="T77" fmla="*/ 2147483647 h 232"/>
                  <a:gd name="T78" fmla="*/ 0 w 170"/>
                  <a:gd name="T79" fmla="*/ 2147483647 h 232"/>
                  <a:gd name="T80" fmla="*/ 0 w 170"/>
                  <a:gd name="T81" fmla="*/ 2147483647 h 232"/>
                  <a:gd name="T82" fmla="*/ 0 w 170"/>
                  <a:gd name="T83" fmla="*/ 2147483647 h 232"/>
                  <a:gd name="T84" fmla="*/ 2147483647 w 170"/>
                  <a:gd name="T85" fmla="*/ 2147483647 h 232"/>
                  <a:gd name="T86" fmla="*/ 2147483647 w 170"/>
                  <a:gd name="T87" fmla="*/ 2147483647 h 232"/>
                  <a:gd name="T88" fmla="*/ 2147483647 w 170"/>
                  <a:gd name="T89" fmla="*/ 2147483647 h 232"/>
                  <a:gd name="T90" fmla="*/ 2147483647 w 170"/>
                  <a:gd name="T91" fmla="*/ 2147483647 h 232"/>
                  <a:gd name="T92" fmla="*/ 2147483647 w 170"/>
                  <a:gd name="T93" fmla="*/ 2147483647 h 232"/>
                  <a:gd name="T94" fmla="*/ 2147483647 w 170"/>
                  <a:gd name="T95" fmla="*/ 2147483647 h 232"/>
                  <a:gd name="T96" fmla="*/ 2147483647 w 170"/>
                  <a:gd name="T97" fmla="*/ 2147483647 h 232"/>
                  <a:gd name="T98" fmla="*/ 2147483647 w 170"/>
                  <a:gd name="T99" fmla="*/ 2147483647 h 232"/>
                  <a:gd name="T100" fmla="*/ 2147483647 w 170"/>
                  <a:gd name="T101" fmla="*/ 2147483647 h 232"/>
                  <a:gd name="T102" fmla="*/ 2147483647 w 170"/>
                  <a:gd name="T103" fmla="*/ 2147483647 h 232"/>
                  <a:gd name="T104" fmla="*/ 2147483647 w 170"/>
                  <a:gd name="T105" fmla="*/ 2147483647 h 232"/>
                  <a:gd name="T106" fmla="*/ 2147483647 w 170"/>
                  <a:gd name="T107" fmla="*/ 2147483647 h 232"/>
                  <a:gd name="T108" fmla="*/ 2147483647 w 170"/>
                  <a:gd name="T109" fmla="*/ 2147483647 h 232"/>
                  <a:gd name="T110" fmla="*/ 2147483647 w 170"/>
                  <a:gd name="T111" fmla="*/ 2147483647 h 232"/>
                  <a:gd name="T112" fmla="*/ 2147483647 w 170"/>
                  <a:gd name="T113" fmla="*/ 2147483647 h 232"/>
                  <a:gd name="T114" fmla="*/ 2147483647 w 170"/>
                  <a:gd name="T115" fmla="*/ 2147483647 h 232"/>
                  <a:gd name="T116" fmla="*/ 2147483647 w 170"/>
                  <a:gd name="T117" fmla="*/ 2147483647 h 232"/>
                  <a:gd name="T118" fmla="*/ 2147483647 w 170"/>
                  <a:gd name="T119" fmla="*/ 2147483647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2"/>
                  <a:gd name="T182" fmla="*/ 170 w 1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2">
                    <a:moveTo>
                      <a:pt x="165" y="189"/>
                    </a:moveTo>
                    <a:lnTo>
                      <a:pt x="165" y="189"/>
                    </a:lnTo>
                    <a:lnTo>
                      <a:pt x="94" y="222"/>
                    </a:lnTo>
                    <a:lnTo>
                      <a:pt x="94" y="5"/>
                    </a:lnTo>
                    <a:lnTo>
                      <a:pt x="165" y="17"/>
                    </a:lnTo>
                    <a:lnTo>
                      <a:pt x="165" y="189"/>
                    </a:lnTo>
                    <a:close/>
                    <a:moveTo>
                      <a:pt x="85" y="224"/>
                    </a:moveTo>
                    <a:lnTo>
                      <a:pt x="85" y="224"/>
                    </a:lnTo>
                    <a:lnTo>
                      <a:pt x="83" y="227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90" y="5"/>
                    </a:lnTo>
                    <a:lnTo>
                      <a:pt x="90" y="224"/>
                    </a:lnTo>
                    <a:lnTo>
                      <a:pt x="85" y="224"/>
                    </a:lnTo>
                    <a:close/>
                    <a:moveTo>
                      <a:pt x="80" y="227"/>
                    </a:moveTo>
                    <a:lnTo>
                      <a:pt x="80" y="227"/>
                    </a:lnTo>
                    <a:lnTo>
                      <a:pt x="61" y="224"/>
                    </a:lnTo>
                    <a:lnTo>
                      <a:pt x="47" y="224"/>
                    </a:lnTo>
                    <a:lnTo>
                      <a:pt x="35" y="222"/>
                    </a:lnTo>
                    <a:lnTo>
                      <a:pt x="24" y="222"/>
                    </a:lnTo>
                    <a:lnTo>
                      <a:pt x="16" y="220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2" y="7"/>
                    </a:lnTo>
                    <a:lnTo>
                      <a:pt x="80" y="2"/>
                    </a:lnTo>
                    <a:lnTo>
                      <a:pt x="80" y="227"/>
                    </a:lnTo>
                    <a:close/>
                    <a:moveTo>
                      <a:pt x="168" y="12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9" y="222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33" y="227"/>
                    </a:lnTo>
                    <a:lnTo>
                      <a:pt x="47" y="229"/>
                    </a:lnTo>
                    <a:lnTo>
                      <a:pt x="61" y="229"/>
                    </a:lnTo>
                    <a:lnTo>
                      <a:pt x="80" y="232"/>
                    </a:lnTo>
                    <a:lnTo>
                      <a:pt x="83" y="229"/>
                    </a:lnTo>
                    <a:lnTo>
                      <a:pt x="85" y="229"/>
                    </a:lnTo>
                    <a:lnTo>
                      <a:pt x="87" y="229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9"/>
                    </a:lnTo>
                    <a:lnTo>
                      <a:pt x="170" y="14"/>
                    </a:lnTo>
                    <a:lnTo>
                      <a:pt x="168" y="1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9" name="Freeform 159"/>
              <p:cNvSpPr>
                <a:spLocks/>
              </p:cNvSpPr>
              <p:nvPr/>
            </p:nvSpPr>
            <p:spPr bwMode="auto">
              <a:xfrm>
                <a:off x="2727325" y="4065588"/>
                <a:ext cx="53975" cy="193675"/>
              </a:xfrm>
              <a:custGeom>
                <a:avLst/>
                <a:gdLst>
                  <a:gd name="T0" fmla="*/ 2147483647 w 31"/>
                  <a:gd name="T1" fmla="*/ 2147483647 h 111"/>
                  <a:gd name="T2" fmla="*/ 2147483647 w 31"/>
                  <a:gd name="T3" fmla="*/ 2147483647 h 111"/>
                  <a:gd name="T4" fmla="*/ 2147483647 w 31"/>
                  <a:gd name="T5" fmla="*/ 2147483647 h 111"/>
                  <a:gd name="T6" fmla="*/ 2147483647 w 31"/>
                  <a:gd name="T7" fmla="*/ 2147483647 h 111"/>
                  <a:gd name="T8" fmla="*/ 2147483647 w 31"/>
                  <a:gd name="T9" fmla="*/ 2147483647 h 111"/>
                  <a:gd name="T10" fmla="*/ 2147483647 w 31"/>
                  <a:gd name="T11" fmla="*/ 2147483647 h 111"/>
                  <a:gd name="T12" fmla="*/ 2147483647 w 31"/>
                  <a:gd name="T13" fmla="*/ 2147483647 h 111"/>
                  <a:gd name="T14" fmla="*/ 2147483647 w 31"/>
                  <a:gd name="T15" fmla="*/ 2147483647 h 111"/>
                  <a:gd name="T16" fmla="*/ 2147483647 w 31"/>
                  <a:gd name="T17" fmla="*/ 2147483647 h 111"/>
                  <a:gd name="T18" fmla="*/ 2147483647 w 31"/>
                  <a:gd name="T19" fmla="*/ 2147483647 h 111"/>
                  <a:gd name="T20" fmla="*/ 2147483647 w 31"/>
                  <a:gd name="T21" fmla="*/ 0 h 111"/>
                  <a:gd name="T22" fmla="*/ 0 w 31"/>
                  <a:gd name="T23" fmla="*/ 0 h 111"/>
                  <a:gd name="T24" fmla="*/ 0 w 31"/>
                  <a:gd name="T25" fmla="*/ 2147483647 h 111"/>
                  <a:gd name="T26" fmla="*/ 2147483647 w 31"/>
                  <a:gd name="T27" fmla="*/ 2147483647 h 111"/>
                  <a:gd name="T28" fmla="*/ 2147483647 w 31"/>
                  <a:gd name="T29" fmla="*/ 2147483647 h 111"/>
                  <a:gd name="T30" fmla="*/ 2147483647 w 31"/>
                  <a:gd name="T31" fmla="*/ 2147483647 h 111"/>
                  <a:gd name="T32" fmla="*/ 2147483647 w 31"/>
                  <a:gd name="T33" fmla="*/ 2147483647 h 111"/>
                  <a:gd name="T34" fmla="*/ 2147483647 w 31"/>
                  <a:gd name="T35" fmla="*/ 2147483647 h 111"/>
                  <a:gd name="T36" fmla="*/ 2147483647 w 31"/>
                  <a:gd name="T37" fmla="*/ 2147483647 h 111"/>
                  <a:gd name="T38" fmla="*/ 2147483647 w 31"/>
                  <a:gd name="T39" fmla="*/ 2147483647 h 111"/>
                  <a:gd name="T40" fmla="*/ 2147483647 w 31"/>
                  <a:gd name="T41" fmla="*/ 2147483647 h 111"/>
                  <a:gd name="T42" fmla="*/ 2147483647 w 31"/>
                  <a:gd name="T43" fmla="*/ 2147483647 h 111"/>
                  <a:gd name="T44" fmla="*/ 2147483647 w 31"/>
                  <a:gd name="T45" fmla="*/ 2147483647 h 111"/>
                  <a:gd name="T46" fmla="*/ 2147483647 w 31"/>
                  <a:gd name="T47" fmla="*/ 2147483647 h 111"/>
                  <a:gd name="T48" fmla="*/ 2147483647 w 31"/>
                  <a:gd name="T49" fmla="*/ 2147483647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111"/>
                  <a:gd name="T77" fmla="*/ 31 w 31"/>
                  <a:gd name="T78" fmla="*/ 111 h 1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111">
                    <a:moveTo>
                      <a:pt x="19" y="36"/>
                    </a:moveTo>
                    <a:lnTo>
                      <a:pt x="19" y="36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9" y="107"/>
                    </a:lnTo>
                    <a:lnTo>
                      <a:pt x="19" y="109"/>
                    </a:lnTo>
                    <a:lnTo>
                      <a:pt x="31" y="111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0" name="Freeform 160"/>
              <p:cNvSpPr>
                <a:spLocks/>
              </p:cNvSpPr>
              <p:nvPr/>
            </p:nvSpPr>
            <p:spPr bwMode="auto">
              <a:xfrm>
                <a:off x="2784475" y="4065588"/>
                <a:ext cx="63500" cy="198437"/>
              </a:xfrm>
              <a:custGeom>
                <a:avLst/>
                <a:gdLst>
                  <a:gd name="T0" fmla="*/ 2147483647 w 36"/>
                  <a:gd name="T1" fmla="*/ 2147483647 h 114"/>
                  <a:gd name="T2" fmla="*/ 0 w 36"/>
                  <a:gd name="T3" fmla="*/ 0 h 114"/>
                  <a:gd name="T4" fmla="*/ 0 w 36"/>
                  <a:gd name="T5" fmla="*/ 2147483647 h 114"/>
                  <a:gd name="T6" fmla="*/ 2147483647 w 36"/>
                  <a:gd name="T7" fmla="*/ 2147483647 h 114"/>
                  <a:gd name="T8" fmla="*/ 2147483647 w 36"/>
                  <a:gd name="T9" fmla="*/ 2147483647 h 114"/>
                  <a:gd name="T10" fmla="*/ 2147483647 w 36"/>
                  <a:gd name="T11" fmla="*/ 2147483647 h 114"/>
                  <a:gd name="T12" fmla="*/ 2147483647 w 36"/>
                  <a:gd name="T13" fmla="*/ 2147483647 h 114"/>
                  <a:gd name="T14" fmla="*/ 2147483647 w 36"/>
                  <a:gd name="T15" fmla="*/ 2147483647 h 114"/>
                  <a:gd name="T16" fmla="*/ 2147483647 w 36"/>
                  <a:gd name="T17" fmla="*/ 2147483647 h 114"/>
                  <a:gd name="T18" fmla="*/ 2147483647 w 36"/>
                  <a:gd name="T19" fmla="*/ 2147483647 h 114"/>
                  <a:gd name="T20" fmla="*/ 2147483647 w 36"/>
                  <a:gd name="T21" fmla="*/ 2147483647 h 114"/>
                  <a:gd name="T22" fmla="*/ 2147483647 w 36"/>
                  <a:gd name="T23" fmla="*/ 2147483647 h 114"/>
                  <a:gd name="T24" fmla="*/ 2147483647 w 36"/>
                  <a:gd name="T25" fmla="*/ 2147483647 h 114"/>
                  <a:gd name="T26" fmla="*/ 2147483647 w 36"/>
                  <a:gd name="T27" fmla="*/ 2147483647 h 114"/>
                  <a:gd name="T28" fmla="*/ 2147483647 w 36"/>
                  <a:gd name="T29" fmla="*/ 2147483647 h 114"/>
                  <a:gd name="T30" fmla="*/ 2147483647 w 36"/>
                  <a:gd name="T31" fmla="*/ 2147483647 h 114"/>
                  <a:gd name="T32" fmla="*/ 2147483647 w 36"/>
                  <a:gd name="T33" fmla="*/ 2147483647 h 114"/>
                  <a:gd name="T34" fmla="*/ 2147483647 w 36"/>
                  <a:gd name="T35" fmla="*/ 2147483647 h 114"/>
                  <a:gd name="T36" fmla="*/ 0 w 36"/>
                  <a:gd name="T37" fmla="*/ 2147483647 h 114"/>
                  <a:gd name="T38" fmla="*/ 0 w 36"/>
                  <a:gd name="T39" fmla="*/ 2147483647 h 114"/>
                  <a:gd name="T40" fmla="*/ 2147483647 w 36"/>
                  <a:gd name="T41" fmla="*/ 2147483647 h 114"/>
                  <a:gd name="T42" fmla="*/ 2147483647 w 36"/>
                  <a:gd name="T43" fmla="*/ 2147483647 h 114"/>
                  <a:gd name="T44" fmla="*/ 2147483647 w 36"/>
                  <a:gd name="T45" fmla="*/ 2147483647 h 114"/>
                  <a:gd name="T46" fmla="*/ 2147483647 w 36"/>
                  <a:gd name="T47" fmla="*/ 2147483647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14"/>
                  <a:gd name="T74" fmla="*/ 36 w 36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14">
                    <a:moveTo>
                      <a:pt x="36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111"/>
                    </a:lnTo>
                    <a:lnTo>
                      <a:pt x="17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1" name="Freeform 161"/>
              <p:cNvSpPr>
                <a:spLocks/>
              </p:cNvSpPr>
              <p:nvPr/>
            </p:nvSpPr>
            <p:spPr bwMode="auto">
              <a:xfrm>
                <a:off x="2770188" y="4106863"/>
                <a:ext cx="31750" cy="38100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2147483647 w 19"/>
                  <a:gd name="T11" fmla="*/ 2147483647 h 21"/>
                  <a:gd name="T12" fmla="*/ 2147483647 w 19"/>
                  <a:gd name="T13" fmla="*/ 2147483647 h 21"/>
                  <a:gd name="T14" fmla="*/ 2147483647 w 19"/>
                  <a:gd name="T15" fmla="*/ 0 h 21"/>
                  <a:gd name="T16" fmla="*/ 2147483647 w 19"/>
                  <a:gd name="T17" fmla="*/ 0 h 21"/>
                  <a:gd name="T18" fmla="*/ 2147483647 w 19"/>
                  <a:gd name="T19" fmla="*/ 0 h 21"/>
                  <a:gd name="T20" fmla="*/ 2147483647 w 19"/>
                  <a:gd name="T21" fmla="*/ 0 h 21"/>
                  <a:gd name="T22" fmla="*/ 2147483647 w 19"/>
                  <a:gd name="T23" fmla="*/ 0 h 21"/>
                  <a:gd name="T24" fmla="*/ 2147483647 w 19"/>
                  <a:gd name="T25" fmla="*/ 2147483647 h 21"/>
                  <a:gd name="T26" fmla="*/ 2147483647 w 19"/>
                  <a:gd name="T27" fmla="*/ 2147483647 h 21"/>
                  <a:gd name="T28" fmla="*/ 0 w 19"/>
                  <a:gd name="T29" fmla="*/ 2147483647 h 21"/>
                  <a:gd name="T30" fmla="*/ 0 w 19"/>
                  <a:gd name="T31" fmla="*/ 2147483647 h 21"/>
                  <a:gd name="T32" fmla="*/ 0 w 19"/>
                  <a:gd name="T33" fmla="*/ 2147483647 h 21"/>
                  <a:gd name="T34" fmla="*/ 0 w 19"/>
                  <a:gd name="T35" fmla="*/ 2147483647 h 21"/>
                  <a:gd name="T36" fmla="*/ 0 w 19"/>
                  <a:gd name="T37" fmla="*/ 2147483647 h 21"/>
                  <a:gd name="T38" fmla="*/ 0 w 19"/>
                  <a:gd name="T39" fmla="*/ 2147483647 h 21"/>
                  <a:gd name="T40" fmla="*/ 0 w 19"/>
                  <a:gd name="T41" fmla="*/ 2147483647 h 21"/>
                  <a:gd name="T42" fmla="*/ 2147483647 w 19"/>
                  <a:gd name="T43" fmla="*/ 2147483647 h 21"/>
                  <a:gd name="T44" fmla="*/ 2147483647 w 19"/>
                  <a:gd name="T45" fmla="*/ 2147483647 h 21"/>
                  <a:gd name="T46" fmla="*/ 2147483647 w 19"/>
                  <a:gd name="T47" fmla="*/ 2147483647 h 21"/>
                  <a:gd name="T48" fmla="*/ 2147483647 w 19"/>
                  <a:gd name="T49" fmla="*/ 2147483647 h 21"/>
                  <a:gd name="T50" fmla="*/ 2147483647 w 19"/>
                  <a:gd name="T51" fmla="*/ 2147483647 h 21"/>
                  <a:gd name="T52" fmla="*/ 2147483647 w 19"/>
                  <a:gd name="T53" fmla="*/ 2147483647 h 21"/>
                  <a:gd name="T54" fmla="*/ 2147483647 w 19"/>
                  <a:gd name="T55" fmla="*/ 2147483647 h 21"/>
                  <a:gd name="T56" fmla="*/ 2147483647 w 19"/>
                  <a:gd name="T57" fmla="*/ 2147483647 h 21"/>
                  <a:gd name="T58" fmla="*/ 2147483647 w 19"/>
                  <a:gd name="T59" fmla="*/ 2147483647 h 21"/>
                  <a:gd name="T60" fmla="*/ 2147483647 w 19"/>
                  <a:gd name="T61" fmla="*/ 2147483647 h 21"/>
                  <a:gd name="T62" fmla="*/ 2147483647 w 19"/>
                  <a:gd name="T63" fmla="*/ 2147483647 h 21"/>
                  <a:gd name="T64" fmla="*/ 2147483647 w 19"/>
                  <a:gd name="T65" fmla="*/ 2147483647 h 21"/>
                  <a:gd name="T66" fmla="*/ 2147483647 w 19"/>
                  <a:gd name="T67" fmla="*/ 2147483647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1"/>
                  <a:gd name="T104" fmla="*/ 19 w 19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1">
                    <a:moveTo>
                      <a:pt x="19" y="12"/>
                    </a:moveTo>
                    <a:lnTo>
                      <a:pt x="19" y="12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E7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2" name="Freeform 162"/>
              <p:cNvSpPr>
                <a:spLocks/>
              </p:cNvSpPr>
              <p:nvPr/>
            </p:nvSpPr>
            <p:spPr bwMode="auto">
              <a:xfrm>
                <a:off x="2770188" y="4111625"/>
                <a:ext cx="23812" cy="28575"/>
              </a:xfrm>
              <a:custGeom>
                <a:avLst/>
                <a:gdLst>
                  <a:gd name="T0" fmla="*/ 2147483647 w 14"/>
                  <a:gd name="T1" fmla="*/ 2147483647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2147483647 w 14"/>
                  <a:gd name="T29" fmla="*/ 0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0 w 14"/>
                  <a:gd name="T35" fmla="*/ 2147483647 h 17"/>
                  <a:gd name="T36" fmla="*/ 0 w 14"/>
                  <a:gd name="T37" fmla="*/ 2147483647 h 17"/>
                  <a:gd name="T38" fmla="*/ 0 w 14"/>
                  <a:gd name="T39" fmla="*/ 2147483647 h 17"/>
                  <a:gd name="T40" fmla="*/ 0 w 14"/>
                  <a:gd name="T41" fmla="*/ 2147483647 h 17"/>
                  <a:gd name="T42" fmla="*/ 0 w 14"/>
                  <a:gd name="T43" fmla="*/ 2147483647 h 17"/>
                  <a:gd name="T44" fmla="*/ 0 w 14"/>
                  <a:gd name="T45" fmla="*/ 2147483647 h 17"/>
                  <a:gd name="T46" fmla="*/ 0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2147483647 h 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7"/>
                  <a:gd name="T128" fmla="*/ 14 w 14"/>
                  <a:gd name="T129" fmla="*/ 17 h 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7">
                    <a:moveTo>
                      <a:pt x="11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3" name="Freeform 163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4" name="Freeform 164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5" name="Freeform 165"/>
              <p:cNvSpPr>
                <a:spLocks/>
              </p:cNvSpPr>
              <p:nvPr/>
            </p:nvSpPr>
            <p:spPr bwMode="auto">
              <a:xfrm>
                <a:off x="2736850" y="4000500"/>
                <a:ext cx="3175" cy="4763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9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6" name="Freeform 166"/>
              <p:cNvSpPr>
                <a:spLocks noEditPoints="1"/>
              </p:cNvSpPr>
              <p:nvPr/>
            </p:nvSpPr>
            <p:spPr bwMode="auto">
              <a:xfrm>
                <a:off x="2747963" y="3992563"/>
                <a:ext cx="100012" cy="60325"/>
              </a:xfrm>
              <a:custGeom>
                <a:avLst/>
                <a:gdLst>
                  <a:gd name="T0" fmla="*/ 2147483647 w 57"/>
                  <a:gd name="T1" fmla="*/ 2147483647 h 35"/>
                  <a:gd name="T2" fmla="*/ 2147483647 w 57"/>
                  <a:gd name="T3" fmla="*/ 2147483647 h 35"/>
                  <a:gd name="T4" fmla="*/ 2147483647 w 57"/>
                  <a:gd name="T5" fmla="*/ 2147483647 h 35"/>
                  <a:gd name="T6" fmla="*/ 2147483647 w 57"/>
                  <a:gd name="T7" fmla="*/ 2147483647 h 35"/>
                  <a:gd name="T8" fmla="*/ 2147483647 w 57"/>
                  <a:gd name="T9" fmla="*/ 2147483647 h 35"/>
                  <a:gd name="T10" fmla="*/ 2147483647 w 57"/>
                  <a:gd name="T11" fmla="*/ 2147483647 h 35"/>
                  <a:gd name="T12" fmla="*/ 2147483647 w 57"/>
                  <a:gd name="T13" fmla="*/ 2147483647 h 35"/>
                  <a:gd name="T14" fmla="*/ 2147483647 w 57"/>
                  <a:gd name="T15" fmla="*/ 2147483647 h 35"/>
                  <a:gd name="T16" fmla="*/ 2147483647 w 57"/>
                  <a:gd name="T17" fmla="*/ 2147483647 h 35"/>
                  <a:gd name="T18" fmla="*/ 2147483647 w 57"/>
                  <a:gd name="T19" fmla="*/ 2147483647 h 35"/>
                  <a:gd name="T20" fmla="*/ 2147483647 w 57"/>
                  <a:gd name="T21" fmla="*/ 2147483647 h 35"/>
                  <a:gd name="T22" fmla="*/ 2147483647 w 57"/>
                  <a:gd name="T23" fmla="*/ 2147483647 h 35"/>
                  <a:gd name="T24" fmla="*/ 2147483647 w 57"/>
                  <a:gd name="T25" fmla="*/ 2147483647 h 35"/>
                  <a:gd name="T26" fmla="*/ 2147483647 w 57"/>
                  <a:gd name="T27" fmla="*/ 2147483647 h 35"/>
                  <a:gd name="T28" fmla="*/ 2147483647 w 57"/>
                  <a:gd name="T29" fmla="*/ 2147483647 h 35"/>
                  <a:gd name="T30" fmla="*/ 2147483647 w 57"/>
                  <a:gd name="T31" fmla="*/ 2147483647 h 35"/>
                  <a:gd name="T32" fmla="*/ 2147483647 w 57"/>
                  <a:gd name="T33" fmla="*/ 0 h 35"/>
                  <a:gd name="T34" fmla="*/ 0 w 57"/>
                  <a:gd name="T35" fmla="*/ 0 h 35"/>
                  <a:gd name="T36" fmla="*/ 0 w 57"/>
                  <a:gd name="T37" fmla="*/ 0 h 35"/>
                  <a:gd name="T38" fmla="*/ 0 w 57"/>
                  <a:gd name="T39" fmla="*/ 0 h 35"/>
                  <a:gd name="T40" fmla="*/ 0 w 57"/>
                  <a:gd name="T41" fmla="*/ 2147483647 h 35"/>
                  <a:gd name="T42" fmla="*/ 0 w 57"/>
                  <a:gd name="T43" fmla="*/ 2147483647 h 35"/>
                  <a:gd name="T44" fmla="*/ 0 w 57"/>
                  <a:gd name="T45" fmla="*/ 2147483647 h 35"/>
                  <a:gd name="T46" fmla="*/ 2147483647 w 57"/>
                  <a:gd name="T47" fmla="*/ 2147483647 h 35"/>
                  <a:gd name="T48" fmla="*/ 2147483647 w 57"/>
                  <a:gd name="T49" fmla="*/ 2147483647 h 35"/>
                  <a:gd name="T50" fmla="*/ 2147483647 w 57"/>
                  <a:gd name="T51" fmla="*/ 2147483647 h 35"/>
                  <a:gd name="T52" fmla="*/ 2147483647 w 57"/>
                  <a:gd name="T53" fmla="*/ 0 h 35"/>
                  <a:gd name="T54" fmla="*/ 2147483647 w 57"/>
                  <a:gd name="T55" fmla="*/ 0 h 35"/>
                  <a:gd name="T56" fmla="*/ 2147483647 w 5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35"/>
                  <a:gd name="T89" fmla="*/ 57 w 5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35">
                    <a:moveTo>
                      <a:pt x="2" y="33"/>
                    </a:moveTo>
                    <a:lnTo>
                      <a:pt x="12" y="19"/>
                    </a:lnTo>
                    <a:lnTo>
                      <a:pt x="54" y="19"/>
                    </a:lnTo>
                    <a:lnTo>
                      <a:pt x="54" y="35"/>
                    </a:lnTo>
                    <a:lnTo>
                      <a:pt x="2" y="33"/>
                    </a:lnTo>
                    <a:close/>
                    <a:moveTo>
                      <a:pt x="9" y="2"/>
                    </a:moveTo>
                    <a:lnTo>
                      <a:pt x="9" y="16"/>
                    </a:lnTo>
                    <a:lnTo>
                      <a:pt x="2" y="31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  <a:moveTo>
                      <a:pt x="54" y="16"/>
                    </a:moveTo>
                    <a:lnTo>
                      <a:pt x="54" y="16"/>
                    </a:lnTo>
                    <a:lnTo>
                      <a:pt x="12" y="16"/>
                    </a:lnTo>
                    <a:lnTo>
                      <a:pt x="12" y="2"/>
                    </a:lnTo>
                    <a:lnTo>
                      <a:pt x="54" y="2"/>
                    </a:lnTo>
                    <a:lnTo>
                      <a:pt x="54" y="16"/>
                    </a:lnTo>
                    <a:close/>
                    <a:moveTo>
                      <a:pt x="57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7" name="Freeform 167"/>
              <p:cNvSpPr>
                <a:spLocks/>
              </p:cNvSpPr>
              <p:nvPr/>
            </p:nvSpPr>
            <p:spPr bwMode="auto">
              <a:xfrm>
                <a:off x="2740025" y="39052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5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8" name="Freeform 168"/>
              <p:cNvSpPr>
                <a:spLocks noEditPoints="1"/>
              </p:cNvSpPr>
              <p:nvPr/>
            </p:nvSpPr>
            <p:spPr bwMode="auto">
              <a:xfrm>
                <a:off x="2736850" y="3902075"/>
                <a:ext cx="103188" cy="36513"/>
              </a:xfrm>
              <a:custGeom>
                <a:avLst/>
                <a:gdLst>
                  <a:gd name="T0" fmla="*/ 2147483647 w 59"/>
                  <a:gd name="T1" fmla="*/ 2147483647 h 21"/>
                  <a:gd name="T2" fmla="*/ 2147483647 w 59"/>
                  <a:gd name="T3" fmla="*/ 2147483647 h 21"/>
                  <a:gd name="T4" fmla="*/ 2147483647 w 59"/>
                  <a:gd name="T5" fmla="*/ 2147483647 h 21"/>
                  <a:gd name="T6" fmla="*/ 2147483647 w 59"/>
                  <a:gd name="T7" fmla="*/ 2147483647 h 21"/>
                  <a:gd name="T8" fmla="*/ 2147483647 w 59"/>
                  <a:gd name="T9" fmla="*/ 2147483647 h 21"/>
                  <a:gd name="T10" fmla="*/ 2147483647 w 59"/>
                  <a:gd name="T11" fmla="*/ 2147483647 h 21"/>
                  <a:gd name="T12" fmla="*/ 2147483647 w 59"/>
                  <a:gd name="T13" fmla="*/ 2147483647 h 21"/>
                  <a:gd name="T14" fmla="*/ 2147483647 w 59"/>
                  <a:gd name="T15" fmla="*/ 2147483647 h 21"/>
                  <a:gd name="T16" fmla="*/ 2147483647 w 59"/>
                  <a:gd name="T17" fmla="*/ 2147483647 h 21"/>
                  <a:gd name="T18" fmla="*/ 2147483647 w 59"/>
                  <a:gd name="T19" fmla="*/ 2147483647 h 21"/>
                  <a:gd name="T20" fmla="*/ 2147483647 w 59"/>
                  <a:gd name="T21" fmla="*/ 2147483647 h 21"/>
                  <a:gd name="T22" fmla="*/ 2147483647 w 59"/>
                  <a:gd name="T23" fmla="*/ 2147483647 h 21"/>
                  <a:gd name="T24" fmla="*/ 2147483647 w 59"/>
                  <a:gd name="T25" fmla="*/ 2147483647 h 21"/>
                  <a:gd name="T26" fmla="*/ 2147483647 w 59"/>
                  <a:gd name="T27" fmla="*/ 2147483647 h 21"/>
                  <a:gd name="T28" fmla="*/ 2147483647 w 59"/>
                  <a:gd name="T29" fmla="*/ 0 h 21"/>
                  <a:gd name="T30" fmla="*/ 2147483647 w 59"/>
                  <a:gd name="T31" fmla="*/ 2147483647 h 21"/>
                  <a:gd name="T32" fmla="*/ 2147483647 w 59"/>
                  <a:gd name="T33" fmla="*/ 2147483647 h 21"/>
                  <a:gd name="T34" fmla="*/ 0 w 59"/>
                  <a:gd name="T35" fmla="*/ 2147483647 h 21"/>
                  <a:gd name="T36" fmla="*/ 0 w 59"/>
                  <a:gd name="T37" fmla="*/ 2147483647 h 21"/>
                  <a:gd name="T38" fmla="*/ 2147483647 w 59"/>
                  <a:gd name="T39" fmla="*/ 2147483647 h 21"/>
                  <a:gd name="T40" fmla="*/ 2147483647 w 59"/>
                  <a:gd name="T41" fmla="*/ 2147483647 h 21"/>
                  <a:gd name="T42" fmla="*/ 2147483647 w 59"/>
                  <a:gd name="T43" fmla="*/ 2147483647 h 21"/>
                  <a:gd name="T44" fmla="*/ 2147483647 w 59"/>
                  <a:gd name="T45" fmla="*/ 2147483647 h 21"/>
                  <a:gd name="T46" fmla="*/ 2147483647 w 59"/>
                  <a:gd name="T47" fmla="*/ 2147483647 h 21"/>
                  <a:gd name="T48" fmla="*/ 2147483647 w 59"/>
                  <a:gd name="T49" fmla="*/ 2147483647 h 21"/>
                  <a:gd name="T50" fmla="*/ 2147483647 w 59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21"/>
                  <a:gd name="T80" fmla="*/ 59 w 5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21">
                    <a:moveTo>
                      <a:pt x="2" y="21"/>
                    </a:moveTo>
                    <a:lnTo>
                      <a:pt x="2" y="21"/>
                    </a:lnTo>
                    <a:lnTo>
                      <a:pt x="2" y="14"/>
                    </a:lnTo>
                    <a:lnTo>
                      <a:pt x="59" y="12"/>
                    </a:lnTo>
                    <a:lnTo>
                      <a:pt x="59" y="19"/>
                    </a:lnTo>
                    <a:lnTo>
                      <a:pt x="2" y="21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9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9" y="2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9" name="Freeform 169"/>
              <p:cNvSpPr>
                <a:spLocks noEditPoints="1"/>
              </p:cNvSpPr>
              <p:nvPr/>
            </p:nvSpPr>
            <p:spPr bwMode="auto">
              <a:xfrm>
                <a:off x="2763838" y="4103688"/>
                <a:ext cx="38100" cy="46037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0 w 22"/>
                  <a:gd name="T35" fmla="*/ 2147483647 h 26"/>
                  <a:gd name="T36" fmla="*/ 0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0 h 26"/>
                  <a:gd name="T60" fmla="*/ 2147483647 w 22"/>
                  <a:gd name="T61" fmla="*/ 2147483647 h 26"/>
                  <a:gd name="T62" fmla="*/ 2147483647 w 22"/>
                  <a:gd name="T63" fmla="*/ 2147483647 h 26"/>
                  <a:gd name="T64" fmla="*/ 0 w 22"/>
                  <a:gd name="T65" fmla="*/ 2147483647 h 26"/>
                  <a:gd name="T66" fmla="*/ 0 w 22"/>
                  <a:gd name="T67" fmla="*/ 2147483647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6"/>
                  <a:gd name="T104" fmla="*/ 22 w 22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6">
                    <a:moveTo>
                      <a:pt x="3" y="14"/>
                    </a:moveTo>
                    <a:lnTo>
                      <a:pt x="3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4"/>
                    </a:lnTo>
                    <a:close/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grpSp>
          <p:nvGrpSpPr>
            <p:cNvPr id="51" name="Group 75"/>
            <p:cNvGrpSpPr/>
            <p:nvPr/>
          </p:nvGrpSpPr>
          <p:grpSpPr>
            <a:xfrm>
              <a:off x="3377565" y="1921510"/>
              <a:ext cx="296863" cy="406400"/>
              <a:chOff x="2714625" y="3879850"/>
              <a:chExt cx="296863" cy="406400"/>
            </a:xfrm>
          </p:grpSpPr>
          <p:sp>
            <p:nvSpPr>
              <p:cNvPr id="52" name="Freeform 136"/>
              <p:cNvSpPr>
                <a:spLocks/>
              </p:cNvSpPr>
              <p:nvPr/>
            </p:nvSpPr>
            <p:spPr bwMode="auto">
              <a:xfrm>
                <a:off x="2719388" y="3884613"/>
                <a:ext cx="141287" cy="392112"/>
              </a:xfrm>
              <a:custGeom>
                <a:avLst/>
                <a:gdLst>
                  <a:gd name="T0" fmla="*/ 0 w 81"/>
                  <a:gd name="T1" fmla="*/ 2147483647 h 225"/>
                  <a:gd name="T2" fmla="*/ 0 w 81"/>
                  <a:gd name="T3" fmla="*/ 2147483647 h 225"/>
                  <a:gd name="T4" fmla="*/ 0 w 81"/>
                  <a:gd name="T5" fmla="*/ 2147483647 h 225"/>
                  <a:gd name="T6" fmla="*/ 0 w 81"/>
                  <a:gd name="T7" fmla="*/ 2147483647 h 225"/>
                  <a:gd name="T8" fmla="*/ 0 w 81"/>
                  <a:gd name="T9" fmla="*/ 2147483647 h 225"/>
                  <a:gd name="T10" fmla="*/ 0 w 81"/>
                  <a:gd name="T11" fmla="*/ 2147483647 h 225"/>
                  <a:gd name="T12" fmla="*/ 2147483647 w 81"/>
                  <a:gd name="T13" fmla="*/ 2147483647 h 225"/>
                  <a:gd name="T14" fmla="*/ 2147483647 w 81"/>
                  <a:gd name="T15" fmla="*/ 2147483647 h 225"/>
                  <a:gd name="T16" fmla="*/ 2147483647 w 81"/>
                  <a:gd name="T17" fmla="*/ 2147483647 h 225"/>
                  <a:gd name="T18" fmla="*/ 2147483647 w 81"/>
                  <a:gd name="T19" fmla="*/ 2147483647 h 225"/>
                  <a:gd name="T20" fmla="*/ 2147483647 w 81"/>
                  <a:gd name="T21" fmla="*/ 2147483647 h 225"/>
                  <a:gd name="T22" fmla="*/ 2147483647 w 81"/>
                  <a:gd name="T23" fmla="*/ 2147483647 h 225"/>
                  <a:gd name="T24" fmla="*/ 2147483647 w 81"/>
                  <a:gd name="T25" fmla="*/ 2147483647 h 225"/>
                  <a:gd name="T26" fmla="*/ 2147483647 w 81"/>
                  <a:gd name="T27" fmla="*/ 2147483647 h 225"/>
                  <a:gd name="T28" fmla="*/ 2147483647 w 81"/>
                  <a:gd name="T29" fmla="*/ 0 h 225"/>
                  <a:gd name="T30" fmla="*/ 2147483647 w 81"/>
                  <a:gd name="T31" fmla="*/ 0 h 225"/>
                  <a:gd name="T32" fmla="*/ 0 w 81"/>
                  <a:gd name="T33" fmla="*/ 2147483647 h 2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25"/>
                  <a:gd name="T53" fmla="*/ 81 w 81"/>
                  <a:gd name="T54" fmla="*/ 225 h 2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25">
                    <a:moveTo>
                      <a:pt x="0" y="5"/>
                    </a:moveTo>
                    <a:lnTo>
                      <a:pt x="0" y="5"/>
                    </a:lnTo>
                    <a:lnTo>
                      <a:pt x="0" y="215"/>
                    </a:lnTo>
                    <a:lnTo>
                      <a:pt x="7" y="218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33" y="222"/>
                    </a:lnTo>
                    <a:lnTo>
                      <a:pt x="45" y="222"/>
                    </a:lnTo>
                    <a:lnTo>
                      <a:pt x="59" y="225"/>
                    </a:lnTo>
                    <a:lnTo>
                      <a:pt x="78" y="225"/>
                    </a:lnTo>
                    <a:lnTo>
                      <a:pt x="81" y="225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3" name="Freeform 137"/>
              <p:cNvSpPr>
                <a:spLocks/>
              </p:cNvSpPr>
              <p:nvPr/>
            </p:nvSpPr>
            <p:spPr bwMode="auto">
              <a:xfrm>
                <a:off x="2724150" y="3884613"/>
                <a:ext cx="130175" cy="387350"/>
              </a:xfrm>
              <a:custGeom>
                <a:avLst/>
                <a:gdLst>
                  <a:gd name="T0" fmla="*/ 0 w 75"/>
                  <a:gd name="T1" fmla="*/ 2147483647 h 222"/>
                  <a:gd name="T2" fmla="*/ 0 w 75"/>
                  <a:gd name="T3" fmla="*/ 2147483647 h 222"/>
                  <a:gd name="T4" fmla="*/ 0 w 75"/>
                  <a:gd name="T5" fmla="*/ 2147483647 h 222"/>
                  <a:gd name="T6" fmla="*/ 0 w 75"/>
                  <a:gd name="T7" fmla="*/ 2147483647 h 222"/>
                  <a:gd name="T8" fmla="*/ 0 w 75"/>
                  <a:gd name="T9" fmla="*/ 2147483647 h 222"/>
                  <a:gd name="T10" fmla="*/ 0 w 75"/>
                  <a:gd name="T11" fmla="*/ 2147483647 h 222"/>
                  <a:gd name="T12" fmla="*/ 2147483647 w 75"/>
                  <a:gd name="T13" fmla="*/ 2147483647 h 222"/>
                  <a:gd name="T14" fmla="*/ 2147483647 w 75"/>
                  <a:gd name="T15" fmla="*/ 2147483647 h 222"/>
                  <a:gd name="T16" fmla="*/ 2147483647 w 75"/>
                  <a:gd name="T17" fmla="*/ 2147483647 h 222"/>
                  <a:gd name="T18" fmla="*/ 2147483647 w 75"/>
                  <a:gd name="T19" fmla="*/ 2147483647 h 222"/>
                  <a:gd name="T20" fmla="*/ 2147483647 w 75"/>
                  <a:gd name="T21" fmla="*/ 2147483647 h 222"/>
                  <a:gd name="T22" fmla="*/ 2147483647 w 75"/>
                  <a:gd name="T23" fmla="*/ 2147483647 h 222"/>
                  <a:gd name="T24" fmla="*/ 2147483647 w 75"/>
                  <a:gd name="T25" fmla="*/ 2147483647 h 222"/>
                  <a:gd name="T26" fmla="*/ 2147483647 w 75"/>
                  <a:gd name="T27" fmla="*/ 2147483647 h 222"/>
                  <a:gd name="T28" fmla="*/ 2147483647 w 75"/>
                  <a:gd name="T29" fmla="*/ 0 h 222"/>
                  <a:gd name="T30" fmla="*/ 0 w 75"/>
                  <a:gd name="T31" fmla="*/ 2147483647 h 2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222"/>
                  <a:gd name="T50" fmla="*/ 75 w 75"/>
                  <a:gd name="T51" fmla="*/ 222 h 2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222">
                    <a:moveTo>
                      <a:pt x="0" y="5"/>
                    </a:moveTo>
                    <a:lnTo>
                      <a:pt x="0" y="5"/>
                    </a:lnTo>
                    <a:lnTo>
                      <a:pt x="0" y="211"/>
                    </a:lnTo>
                    <a:lnTo>
                      <a:pt x="0" y="213"/>
                    </a:lnTo>
                    <a:lnTo>
                      <a:pt x="7" y="215"/>
                    </a:lnTo>
                    <a:lnTo>
                      <a:pt x="14" y="215"/>
                    </a:lnTo>
                    <a:lnTo>
                      <a:pt x="21" y="218"/>
                    </a:lnTo>
                    <a:lnTo>
                      <a:pt x="30" y="220"/>
                    </a:lnTo>
                    <a:lnTo>
                      <a:pt x="42" y="220"/>
                    </a:lnTo>
                    <a:lnTo>
                      <a:pt x="56" y="222"/>
                    </a:lnTo>
                    <a:lnTo>
                      <a:pt x="75" y="222"/>
                    </a:lnTo>
                    <a:lnTo>
                      <a:pt x="7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4" name="Freeform 138"/>
              <p:cNvSpPr>
                <a:spLocks/>
              </p:cNvSpPr>
              <p:nvPr/>
            </p:nvSpPr>
            <p:spPr bwMode="auto">
              <a:xfrm>
                <a:off x="2876550" y="3884613"/>
                <a:ext cx="127000" cy="384175"/>
              </a:xfrm>
              <a:custGeom>
                <a:avLst/>
                <a:gdLst>
                  <a:gd name="T0" fmla="*/ 0 w 73"/>
                  <a:gd name="T1" fmla="*/ 0 h 220"/>
                  <a:gd name="T2" fmla="*/ 0 w 73"/>
                  <a:gd name="T3" fmla="*/ 2147483647 h 220"/>
                  <a:gd name="T4" fmla="*/ 2147483647 w 73"/>
                  <a:gd name="T5" fmla="*/ 2147483647 h 220"/>
                  <a:gd name="T6" fmla="*/ 2147483647 w 73"/>
                  <a:gd name="T7" fmla="*/ 2147483647 h 220"/>
                  <a:gd name="T8" fmla="*/ 0 w 73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0"/>
                  <a:gd name="T17" fmla="*/ 73 w 7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0">
                    <a:moveTo>
                      <a:pt x="0" y="0"/>
                    </a:moveTo>
                    <a:lnTo>
                      <a:pt x="0" y="220"/>
                    </a:lnTo>
                    <a:lnTo>
                      <a:pt x="73" y="187"/>
                    </a:lnTo>
                    <a:lnTo>
                      <a:pt x="7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5" name="Freeform 139"/>
              <p:cNvSpPr>
                <a:spLocks/>
              </p:cNvSpPr>
              <p:nvPr/>
            </p:nvSpPr>
            <p:spPr bwMode="auto">
              <a:xfrm>
                <a:off x="2854325" y="3884613"/>
                <a:ext cx="17463" cy="392112"/>
              </a:xfrm>
              <a:custGeom>
                <a:avLst/>
                <a:gdLst>
                  <a:gd name="T0" fmla="*/ 0 w 10"/>
                  <a:gd name="T1" fmla="*/ 0 h 225"/>
                  <a:gd name="T2" fmla="*/ 0 w 10"/>
                  <a:gd name="T3" fmla="*/ 2147483647 h 225"/>
                  <a:gd name="T4" fmla="*/ 2147483647 w 10"/>
                  <a:gd name="T5" fmla="*/ 2147483647 h 225"/>
                  <a:gd name="T6" fmla="*/ 2147483647 w 10"/>
                  <a:gd name="T7" fmla="*/ 2147483647 h 225"/>
                  <a:gd name="T8" fmla="*/ 2147483647 w 10"/>
                  <a:gd name="T9" fmla="*/ 2147483647 h 225"/>
                  <a:gd name="T10" fmla="*/ 2147483647 w 10"/>
                  <a:gd name="T11" fmla="*/ 2147483647 h 225"/>
                  <a:gd name="T12" fmla="*/ 2147483647 w 10"/>
                  <a:gd name="T13" fmla="*/ 2147483647 h 225"/>
                  <a:gd name="T14" fmla="*/ 2147483647 w 10"/>
                  <a:gd name="T15" fmla="*/ 0 h 225"/>
                  <a:gd name="T16" fmla="*/ 2147483647 w 10"/>
                  <a:gd name="T17" fmla="*/ 0 h 225"/>
                  <a:gd name="T18" fmla="*/ 2147483647 w 10"/>
                  <a:gd name="T19" fmla="*/ 0 h 225"/>
                  <a:gd name="T20" fmla="*/ 0 w 10"/>
                  <a:gd name="T21" fmla="*/ 0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225"/>
                  <a:gd name="T35" fmla="*/ 10 w 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225">
                    <a:moveTo>
                      <a:pt x="0" y="0"/>
                    </a:moveTo>
                    <a:lnTo>
                      <a:pt x="0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2"/>
                    </a:lnTo>
                    <a:lnTo>
                      <a:pt x="10" y="222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6" name="Freeform 140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7" name="Freeform 141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8" name="Freeform 142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9" name="Freeform 143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0" name="Freeform 144"/>
              <p:cNvSpPr>
                <a:spLocks/>
              </p:cNvSpPr>
              <p:nvPr/>
            </p:nvSpPr>
            <p:spPr bwMode="auto">
              <a:xfrm>
                <a:off x="2752725" y="4019550"/>
                <a:ext cx="90488" cy="33338"/>
              </a:xfrm>
              <a:custGeom>
                <a:avLst/>
                <a:gdLst>
                  <a:gd name="T0" fmla="*/ 0 w 52"/>
                  <a:gd name="T1" fmla="*/ 2147483647 h 19"/>
                  <a:gd name="T2" fmla="*/ 0 w 52"/>
                  <a:gd name="T3" fmla="*/ 2147483647 h 19"/>
                  <a:gd name="T4" fmla="*/ 2147483647 w 52"/>
                  <a:gd name="T5" fmla="*/ 2147483647 h 19"/>
                  <a:gd name="T6" fmla="*/ 2147483647 w 52"/>
                  <a:gd name="T7" fmla="*/ 2147483647 h 19"/>
                  <a:gd name="T8" fmla="*/ 2147483647 w 52"/>
                  <a:gd name="T9" fmla="*/ 0 h 19"/>
                  <a:gd name="T10" fmla="*/ 0 w 52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9"/>
                  <a:gd name="T20" fmla="*/ 52 w 5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9">
                    <a:moveTo>
                      <a:pt x="0" y="17"/>
                    </a:moveTo>
                    <a:lnTo>
                      <a:pt x="0" y="17"/>
                    </a:lnTo>
                    <a:lnTo>
                      <a:pt x="52" y="19"/>
                    </a:lnTo>
                    <a:lnTo>
                      <a:pt x="52" y="3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18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1" name="Freeform 145"/>
              <p:cNvSpPr>
                <a:spLocks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0 w 69"/>
                  <a:gd name="T3" fmla="*/ 2147483647 h 49"/>
                  <a:gd name="T4" fmla="*/ 0 w 69"/>
                  <a:gd name="T5" fmla="*/ 2147483647 h 49"/>
                  <a:gd name="T6" fmla="*/ 2147483647 w 69"/>
                  <a:gd name="T7" fmla="*/ 0 h 49"/>
                  <a:gd name="T8" fmla="*/ 2147483647 w 69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9"/>
                  <a:gd name="T17" fmla="*/ 69 w 6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9">
                    <a:moveTo>
                      <a:pt x="69" y="49"/>
                    </a:moveTo>
                    <a:lnTo>
                      <a:pt x="0" y="49"/>
                    </a:lnTo>
                    <a:lnTo>
                      <a:pt x="0" y="2"/>
                    </a:lnTo>
                    <a:lnTo>
                      <a:pt x="69" y="0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2" name="Freeform 146"/>
              <p:cNvSpPr>
                <a:spLocks/>
              </p:cNvSpPr>
              <p:nvPr/>
            </p:nvSpPr>
            <p:spPr bwMode="auto">
              <a:xfrm>
                <a:off x="2730500" y="3902075"/>
                <a:ext cx="117475" cy="77788"/>
              </a:xfrm>
              <a:custGeom>
                <a:avLst/>
                <a:gdLst>
                  <a:gd name="T0" fmla="*/ 2147483647 w 67"/>
                  <a:gd name="T1" fmla="*/ 2147483647 h 45"/>
                  <a:gd name="T2" fmla="*/ 0 w 67"/>
                  <a:gd name="T3" fmla="*/ 2147483647 h 45"/>
                  <a:gd name="T4" fmla="*/ 0 w 67"/>
                  <a:gd name="T5" fmla="*/ 2147483647 h 45"/>
                  <a:gd name="T6" fmla="*/ 2147483647 w 67"/>
                  <a:gd name="T7" fmla="*/ 0 h 45"/>
                  <a:gd name="T8" fmla="*/ 2147483647 w 67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5"/>
                  <a:gd name="T17" fmla="*/ 67 w 6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5">
                    <a:moveTo>
                      <a:pt x="67" y="45"/>
                    </a:moveTo>
                    <a:lnTo>
                      <a:pt x="0" y="45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3" name="Freeform 147"/>
              <p:cNvSpPr>
                <a:spLocks noEditPoints="1"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0 h 49"/>
                  <a:gd name="T14" fmla="*/ 2147483647 w 69"/>
                  <a:gd name="T15" fmla="*/ 0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0 h 49"/>
                  <a:gd name="T24" fmla="*/ 2147483647 w 69"/>
                  <a:gd name="T25" fmla="*/ 0 h 49"/>
                  <a:gd name="T26" fmla="*/ 2147483647 w 69"/>
                  <a:gd name="T27" fmla="*/ 0 h 49"/>
                  <a:gd name="T28" fmla="*/ 2147483647 w 69"/>
                  <a:gd name="T29" fmla="*/ 0 h 49"/>
                  <a:gd name="T30" fmla="*/ 0 w 69"/>
                  <a:gd name="T31" fmla="*/ 2147483647 h 49"/>
                  <a:gd name="T32" fmla="*/ 0 w 69"/>
                  <a:gd name="T33" fmla="*/ 2147483647 h 49"/>
                  <a:gd name="T34" fmla="*/ 0 w 69"/>
                  <a:gd name="T35" fmla="*/ 2147483647 h 49"/>
                  <a:gd name="T36" fmla="*/ 0 w 69"/>
                  <a:gd name="T37" fmla="*/ 2147483647 h 49"/>
                  <a:gd name="T38" fmla="*/ 0 w 69"/>
                  <a:gd name="T39" fmla="*/ 2147483647 h 49"/>
                  <a:gd name="T40" fmla="*/ 0 w 69"/>
                  <a:gd name="T41" fmla="*/ 2147483647 h 49"/>
                  <a:gd name="T42" fmla="*/ 2147483647 w 69"/>
                  <a:gd name="T43" fmla="*/ 2147483647 h 49"/>
                  <a:gd name="T44" fmla="*/ 2147483647 w 69"/>
                  <a:gd name="T45" fmla="*/ 2147483647 h 49"/>
                  <a:gd name="T46" fmla="*/ 2147483647 w 69"/>
                  <a:gd name="T47" fmla="*/ 2147483647 h 49"/>
                  <a:gd name="T48" fmla="*/ 2147483647 w 69"/>
                  <a:gd name="T49" fmla="*/ 0 h 49"/>
                  <a:gd name="T50" fmla="*/ 2147483647 w 69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49"/>
                  <a:gd name="T80" fmla="*/ 69 w 69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28"/>
                    </a:lnTo>
                    <a:lnTo>
                      <a:pt x="66" y="26"/>
                    </a:lnTo>
                    <a:lnTo>
                      <a:pt x="66" y="49"/>
                    </a:lnTo>
                    <a:lnTo>
                      <a:pt x="2" y="49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0" y="2"/>
                    </a:lnTo>
                    <a:lnTo>
                      <a:pt x="0" y="49"/>
                    </a:lnTo>
                    <a:lnTo>
                      <a:pt x="69" y="49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4" name="Freeform 148"/>
              <p:cNvSpPr>
                <a:spLocks/>
              </p:cNvSpPr>
              <p:nvPr/>
            </p:nvSpPr>
            <p:spPr bwMode="auto">
              <a:xfrm>
                <a:off x="2724150" y="3992563"/>
                <a:ext cx="19050" cy="20637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5" name="Freeform 149"/>
              <p:cNvSpPr>
                <a:spLocks/>
              </p:cNvSpPr>
              <p:nvPr/>
            </p:nvSpPr>
            <p:spPr bwMode="auto">
              <a:xfrm>
                <a:off x="2727325" y="3995738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68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6" name="Freeform 150"/>
              <p:cNvSpPr>
                <a:spLocks noEditPoints="1"/>
              </p:cNvSpPr>
              <p:nvPr/>
            </p:nvSpPr>
            <p:spPr bwMode="auto">
              <a:xfrm>
                <a:off x="2727325" y="3995738"/>
                <a:ext cx="15875" cy="17462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7" name="Freeform 151"/>
              <p:cNvSpPr>
                <a:spLocks/>
              </p:cNvSpPr>
              <p:nvPr/>
            </p:nvSpPr>
            <p:spPr bwMode="auto">
              <a:xfrm>
                <a:off x="2724150" y="4016375"/>
                <a:ext cx="19050" cy="20638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8" name="Freeform 152"/>
              <p:cNvSpPr>
                <a:spLocks/>
              </p:cNvSpPr>
              <p:nvPr/>
            </p:nvSpPr>
            <p:spPr bwMode="auto">
              <a:xfrm>
                <a:off x="2727325" y="4019550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0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69" name="Freeform 153"/>
              <p:cNvSpPr>
                <a:spLocks noEditPoints="1"/>
              </p:cNvSpPr>
              <p:nvPr/>
            </p:nvSpPr>
            <p:spPr bwMode="auto">
              <a:xfrm>
                <a:off x="2727325" y="4019550"/>
                <a:ext cx="15875" cy="17463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0" name="Freeform 154"/>
              <p:cNvSpPr>
                <a:spLocks/>
              </p:cNvSpPr>
              <p:nvPr/>
            </p:nvSpPr>
            <p:spPr bwMode="auto">
              <a:xfrm>
                <a:off x="2740025" y="3905250"/>
                <a:ext cx="100013" cy="33338"/>
              </a:xfrm>
              <a:custGeom>
                <a:avLst/>
                <a:gdLst>
                  <a:gd name="T0" fmla="*/ 2147483647 w 57"/>
                  <a:gd name="T1" fmla="*/ 2147483647 h 19"/>
                  <a:gd name="T2" fmla="*/ 0 w 57"/>
                  <a:gd name="T3" fmla="*/ 2147483647 h 19"/>
                  <a:gd name="T4" fmla="*/ 0 w 57"/>
                  <a:gd name="T5" fmla="*/ 2147483647 h 19"/>
                  <a:gd name="T6" fmla="*/ 2147483647 w 57"/>
                  <a:gd name="T7" fmla="*/ 0 h 19"/>
                  <a:gd name="T8" fmla="*/ 2147483647 w 57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9"/>
                  <a:gd name="T17" fmla="*/ 57 w 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9">
                    <a:moveTo>
                      <a:pt x="57" y="17"/>
                    </a:moveTo>
                    <a:lnTo>
                      <a:pt x="0" y="19"/>
                    </a:lnTo>
                    <a:lnTo>
                      <a:pt x="0" y="3"/>
                    </a:lnTo>
                    <a:lnTo>
                      <a:pt x="57" y="0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2740025" y="39179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7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2" name="Rectangle 156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7937"/>
              </a:xfrm>
              <a:prstGeom prst="rect">
                <a:avLst/>
              </a:prstGeom>
              <a:solidFill>
                <a:srgbClr val="7269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3" name="Rectangle 157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3175"/>
              </a:xfrm>
              <a:prstGeom prst="rect">
                <a:avLst/>
              </a:prstGeom>
              <a:solidFill>
                <a:srgbClr val="0706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4" name="Freeform 158"/>
              <p:cNvSpPr>
                <a:spLocks noEditPoints="1"/>
              </p:cNvSpPr>
              <p:nvPr/>
            </p:nvSpPr>
            <p:spPr bwMode="auto">
              <a:xfrm>
                <a:off x="2714625" y="3879850"/>
                <a:ext cx="296863" cy="406400"/>
              </a:xfrm>
              <a:custGeom>
                <a:avLst/>
                <a:gdLst>
                  <a:gd name="T0" fmla="*/ 2147483647 w 170"/>
                  <a:gd name="T1" fmla="*/ 2147483647 h 232"/>
                  <a:gd name="T2" fmla="*/ 2147483647 w 170"/>
                  <a:gd name="T3" fmla="*/ 2147483647 h 232"/>
                  <a:gd name="T4" fmla="*/ 2147483647 w 170"/>
                  <a:gd name="T5" fmla="*/ 2147483647 h 232"/>
                  <a:gd name="T6" fmla="*/ 2147483647 w 170"/>
                  <a:gd name="T7" fmla="*/ 2147483647 h 232"/>
                  <a:gd name="T8" fmla="*/ 2147483647 w 170"/>
                  <a:gd name="T9" fmla="*/ 2147483647 h 232"/>
                  <a:gd name="T10" fmla="*/ 2147483647 w 170"/>
                  <a:gd name="T11" fmla="*/ 2147483647 h 232"/>
                  <a:gd name="T12" fmla="*/ 2147483647 w 170"/>
                  <a:gd name="T13" fmla="*/ 2147483647 h 232"/>
                  <a:gd name="T14" fmla="*/ 2147483647 w 170"/>
                  <a:gd name="T15" fmla="*/ 2147483647 h 232"/>
                  <a:gd name="T16" fmla="*/ 2147483647 w 170"/>
                  <a:gd name="T17" fmla="*/ 2147483647 h 232"/>
                  <a:gd name="T18" fmla="*/ 2147483647 w 170"/>
                  <a:gd name="T19" fmla="*/ 2147483647 h 232"/>
                  <a:gd name="T20" fmla="*/ 2147483647 w 170"/>
                  <a:gd name="T21" fmla="*/ 2147483647 h 232"/>
                  <a:gd name="T22" fmla="*/ 2147483647 w 170"/>
                  <a:gd name="T23" fmla="*/ 2147483647 h 232"/>
                  <a:gd name="T24" fmla="*/ 2147483647 w 170"/>
                  <a:gd name="T25" fmla="*/ 2147483647 h 232"/>
                  <a:gd name="T26" fmla="*/ 2147483647 w 170"/>
                  <a:gd name="T27" fmla="*/ 2147483647 h 232"/>
                  <a:gd name="T28" fmla="*/ 2147483647 w 170"/>
                  <a:gd name="T29" fmla="*/ 2147483647 h 232"/>
                  <a:gd name="T30" fmla="*/ 2147483647 w 170"/>
                  <a:gd name="T31" fmla="*/ 2147483647 h 232"/>
                  <a:gd name="T32" fmla="*/ 2147483647 w 170"/>
                  <a:gd name="T33" fmla="*/ 2147483647 h 232"/>
                  <a:gd name="T34" fmla="*/ 2147483647 w 170"/>
                  <a:gd name="T35" fmla="*/ 2147483647 h 232"/>
                  <a:gd name="T36" fmla="*/ 2147483647 w 170"/>
                  <a:gd name="T37" fmla="*/ 2147483647 h 232"/>
                  <a:gd name="T38" fmla="*/ 2147483647 w 170"/>
                  <a:gd name="T39" fmla="*/ 2147483647 h 232"/>
                  <a:gd name="T40" fmla="*/ 2147483647 w 170"/>
                  <a:gd name="T41" fmla="*/ 2147483647 h 232"/>
                  <a:gd name="T42" fmla="*/ 2147483647 w 170"/>
                  <a:gd name="T43" fmla="*/ 2147483647 h 232"/>
                  <a:gd name="T44" fmla="*/ 2147483647 w 170"/>
                  <a:gd name="T45" fmla="*/ 2147483647 h 232"/>
                  <a:gd name="T46" fmla="*/ 2147483647 w 170"/>
                  <a:gd name="T47" fmla="*/ 2147483647 h 232"/>
                  <a:gd name="T48" fmla="*/ 2147483647 w 170"/>
                  <a:gd name="T49" fmla="*/ 2147483647 h 232"/>
                  <a:gd name="T50" fmla="*/ 2147483647 w 170"/>
                  <a:gd name="T51" fmla="*/ 2147483647 h 232"/>
                  <a:gd name="T52" fmla="*/ 2147483647 w 170"/>
                  <a:gd name="T53" fmla="*/ 2147483647 h 232"/>
                  <a:gd name="T54" fmla="*/ 2147483647 w 170"/>
                  <a:gd name="T55" fmla="*/ 2147483647 h 232"/>
                  <a:gd name="T56" fmla="*/ 2147483647 w 170"/>
                  <a:gd name="T57" fmla="*/ 2147483647 h 232"/>
                  <a:gd name="T58" fmla="*/ 2147483647 w 170"/>
                  <a:gd name="T59" fmla="*/ 2147483647 h 232"/>
                  <a:gd name="T60" fmla="*/ 2147483647 w 170"/>
                  <a:gd name="T61" fmla="*/ 2147483647 h 232"/>
                  <a:gd name="T62" fmla="*/ 2147483647 w 170"/>
                  <a:gd name="T63" fmla="*/ 2147483647 h 232"/>
                  <a:gd name="T64" fmla="*/ 2147483647 w 170"/>
                  <a:gd name="T65" fmla="*/ 0 h 232"/>
                  <a:gd name="T66" fmla="*/ 2147483647 w 170"/>
                  <a:gd name="T67" fmla="*/ 0 h 232"/>
                  <a:gd name="T68" fmla="*/ 2147483647 w 170"/>
                  <a:gd name="T69" fmla="*/ 0 h 232"/>
                  <a:gd name="T70" fmla="*/ 0 w 170"/>
                  <a:gd name="T71" fmla="*/ 2147483647 h 232"/>
                  <a:gd name="T72" fmla="*/ 0 w 170"/>
                  <a:gd name="T73" fmla="*/ 2147483647 h 232"/>
                  <a:gd name="T74" fmla="*/ 0 w 170"/>
                  <a:gd name="T75" fmla="*/ 2147483647 h 232"/>
                  <a:gd name="T76" fmla="*/ 0 w 170"/>
                  <a:gd name="T77" fmla="*/ 2147483647 h 232"/>
                  <a:gd name="T78" fmla="*/ 0 w 170"/>
                  <a:gd name="T79" fmla="*/ 2147483647 h 232"/>
                  <a:gd name="T80" fmla="*/ 0 w 170"/>
                  <a:gd name="T81" fmla="*/ 2147483647 h 232"/>
                  <a:gd name="T82" fmla="*/ 0 w 170"/>
                  <a:gd name="T83" fmla="*/ 2147483647 h 232"/>
                  <a:gd name="T84" fmla="*/ 2147483647 w 170"/>
                  <a:gd name="T85" fmla="*/ 2147483647 h 232"/>
                  <a:gd name="T86" fmla="*/ 2147483647 w 170"/>
                  <a:gd name="T87" fmla="*/ 2147483647 h 232"/>
                  <a:gd name="T88" fmla="*/ 2147483647 w 170"/>
                  <a:gd name="T89" fmla="*/ 2147483647 h 232"/>
                  <a:gd name="T90" fmla="*/ 2147483647 w 170"/>
                  <a:gd name="T91" fmla="*/ 2147483647 h 232"/>
                  <a:gd name="T92" fmla="*/ 2147483647 w 170"/>
                  <a:gd name="T93" fmla="*/ 2147483647 h 232"/>
                  <a:gd name="T94" fmla="*/ 2147483647 w 170"/>
                  <a:gd name="T95" fmla="*/ 2147483647 h 232"/>
                  <a:gd name="T96" fmla="*/ 2147483647 w 170"/>
                  <a:gd name="T97" fmla="*/ 2147483647 h 232"/>
                  <a:gd name="T98" fmla="*/ 2147483647 w 170"/>
                  <a:gd name="T99" fmla="*/ 2147483647 h 232"/>
                  <a:gd name="T100" fmla="*/ 2147483647 w 170"/>
                  <a:gd name="T101" fmla="*/ 2147483647 h 232"/>
                  <a:gd name="T102" fmla="*/ 2147483647 w 170"/>
                  <a:gd name="T103" fmla="*/ 2147483647 h 232"/>
                  <a:gd name="T104" fmla="*/ 2147483647 w 170"/>
                  <a:gd name="T105" fmla="*/ 2147483647 h 232"/>
                  <a:gd name="T106" fmla="*/ 2147483647 w 170"/>
                  <a:gd name="T107" fmla="*/ 2147483647 h 232"/>
                  <a:gd name="T108" fmla="*/ 2147483647 w 170"/>
                  <a:gd name="T109" fmla="*/ 2147483647 h 232"/>
                  <a:gd name="T110" fmla="*/ 2147483647 w 170"/>
                  <a:gd name="T111" fmla="*/ 2147483647 h 232"/>
                  <a:gd name="T112" fmla="*/ 2147483647 w 170"/>
                  <a:gd name="T113" fmla="*/ 2147483647 h 232"/>
                  <a:gd name="T114" fmla="*/ 2147483647 w 170"/>
                  <a:gd name="T115" fmla="*/ 2147483647 h 232"/>
                  <a:gd name="T116" fmla="*/ 2147483647 w 170"/>
                  <a:gd name="T117" fmla="*/ 2147483647 h 232"/>
                  <a:gd name="T118" fmla="*/ 2147483647 w 170"/>
                  <a:gd name="T119" fmla="*/ 2147483647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2"/>
                  <a:gd name="T182" fmla="*/ 170 w 1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2">
                    <a:moveTo>
                      <a:pt x="165" y="189"/>
                    </a:moveTo>
                    <a:lnTo>
                      <a:pt x="165" y="189"/>
                    </a:lnTo>
                    <a:lnTo>
                      <a:pt x="94" y="222"/>
                    </a:lnTo>
                    <a:lnTo>
                      <a:pt x="94" y="5"/>
                    </a:lnTo>
                    <a:lnTo>
                      <a:pt x="165" y="17"/>
                    </a:lnTo>
                    <a:lnTo>
                      <a:pt x="165" y="189"/>
                    </a:lnTo>
                    <a:close/>
                    <a:moveTo>
                      <a:pt x="85" y="224"/>
                    </a:moveTo>
                    <a:lnTo>
                      <a:pt x="85" y="224"/>
                    </a:lnTo>
                    <a:lnTo>
                      <a:pt x="83" y="227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90" y="5"/>
                    </a:lnTo>
                    <a:lnTo>
                      <a:pt x="90" y="224"/>
                    </a:lnTo>
                    <a:lnTo>
                      <a:pt x="85" y="224"/>
                    </a:lnTo>
                    <a:close/>
                    <a:moveTo>
                      <a:pt x="80" y="227"/>
                    </a:moveTo>
                    <a:lnTo>
                      <a:pt x="80" y="227"/>
                    </a:lnTo>
                    <a:lnTo>
                      <a:pt x="61" y="224"/>
                    </a:lnTo>
                    <a:lnTo>
                      <a:pt x="47" y="224"/>
                    </a:lnTo>
                    <a:lnTo>
                      <a:pt x="35" y="222"/>
                    </a:lnTo>
                    <a:lnTo>
                      <a:pt x="24" y="222"/>
                    </a:lnTo>
                    <a:lnTo>
                      <a:pt x="16" y="220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2" y="7"/>
                    </a:lnTo>
                    <a:lnTo>
                      <a:pt x="80" y="2"/>
                    </a:lnTo>
                    <a:lnTo>
                      <a:pt x="80" y="227"/>
                    </a:lnTo>
                    <a:close/>
                    <a:moveTo>
                      <a:pt x="168" y="12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9" y="222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33" y="227"/>
                    </a:lnTo>
                    <a:lnTo>
                      <a:pt x="47" y="229"/>
                    </a:lnTo>
                    <a:lnTo>
                      <a:pt x="61" y="229"/>
                    </a:lnTo>
                    <a:lnTo>
                      <a:pt x="80" y="232"/>
                    </a:lnTo>
                    <a:lnTo>
                      <a:pt x="83" y="229"/>
                    </a:lnTo>
                    <a:lnTo>
                      <a:pt x="85" y="229"/>
                    </a:lnTo>
                    <a:lnTo>
                      <a:pt x="87" y="229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9"/>
                    </a:lnTo>
                    <a:lnTo>
                      <a:pt x="170" y="14"/>
                    </a:lnTo>
                    <a:lnTo>
                      <a:pt x="168" y="1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5" name="Freeform 159"/>
              <p:cNvSpPr>
                <a:spLocks/>
              </p:cNvSpPr>
              <p:nvPr/>
            </p:nvSpPr>
            <p:spPr bwMode="auto">
              <a:xfrm>
                <a:off x="2727325" y="4065588"/>
                <a:ext cx="53975" cy="193675"/>
              </a:xfrm>
              <a:custGeom>
                <a:avLst/>
                <a:gdLst>
                  <a:gd name="T0" fmla="*/ 2147483647 w 31"/>
                  <a:gd name="T1" fmla="*/ 2147483647 h 111"/>
                  <a:gd name="T2" fmla="*/ 2147483647 w 31"/>
                  <a:gd name="T3" fmla="*/ 2147483647 h 111"/>
                  <a:gd name="T4" fmla="*/ 2147483647 w 31"/>
                  <a:gd name="T5" fmla="*/ 2147483647 h 111"/>
                  <a:gd name="T6" fmla="*/ 2147483647 w 31"/>
                  <a:gd name="T7" fmla="*/ 2147483647 h 111"/>
                  <a:gd name="T8" fmla="*/ 2147483647 w 31"/>
                  <a:gd name="T9" fmla="*/ 2147483647 h 111"/>
                  <a:gd name="T10" fmla="*/ 2147483647 w 31"/>
                  <a:gd name="T11" fmla="*/ 2147483647 h 111"/>
                  <a:gd name="T12" fmla="*/ 2147483647 w 31"/>
                  <a:gd name="T13" fmla="*/ 2147483647 h 111"/>
                  <a:gd name="T14" fmla="*/ 2147483647 w 31"/>
                  <a:gd name="T15" fmla="*/ 2147483647 h 111"/>
                  <a:gd name="T16" fmla="*/ 2147483647 w 31"/>
                  <a:gd name="T17" fmla="*/ 2147483647 h 111"/>
                  <a:gd name="T18" fmla="*/ 2147483647 w 31"/>
                  <a:gd name="T19" fmla="*/ 2147483647 h 111"/>
                  <a:gd name="T20" fmla="*/ 2147483647 w 31"/>
                  <a:gd name="T21" fmla="*/ 0 h 111"/>
                  <a:gd name="T22" fmla="*/ 0 w 31"/>
                  <a:gd name="T23" fmla="*/ 0 h 111"/>
                  <a:gd name="T24" fmla="*/ 0 w 31"/>
                  <a:gd name="T25" fmla="*/ 2147483647 h 111"/>
                  <a:gd name="T26" fmla="*/ 2147483647 w 31"/>
                  <a:gd name="T27" fmla="*/ 2147483647 h 111"/>
                  <a:gd name="T28" fmla="*/ 2147483647 w 31"/>
                  <a:gd name="T29" fmla="*/ 2147483647 h 111"/>
                  <a:gd name="T30" fmla="*/ 2147483647 w 31"/>
                  <a:gd name="T31" fmla="*/ 2147483647 h 111"/>
                  <a:gd name="T32" fmla="*/ 2147483647 w 31"/>
                  <a:gd name="T33" fmla="*/ 2147483647 h 111"/>
                  <a:gd name="T34" fmla="*/ 2147483647 w 31"/>
                  <a:gd name="T35" fmla="*/ 2147483647 h 111"/>
                  <a:gd name="T36" fmla="*/ 2147483647 w 31"/>
                  <a:gd name="T37" fmla="*/ 2147483647 h 111"/>
                  <a:gd name="T38" fmla="*/ 2147483647 w 31"/>
                  <a:gd name="T39" fmla="*/ 2147483647 h 111"/>
                  <a:gd name="T40" fmla="*/ 2147483647 w 31"/>
                  <a:gd name="T41" fmla="*/ 2147483647 h 111"/>
                  <a:gd name="T42" fmla="*/ 2147483647 w 31"/>
                  <a:gd name="T43" fmla="*/ 2147483647 h 111"/>
                  <a:gd name="T44" fmla="*/ 2147483647 w 31"/>
                  <a:gd name="T45" fmla="*/ 2147483647 h 111"/>
                  <a:gd name="T46" fmla="*/ 2147483647 w 31"/>
                  <a:gd name="T47" fmla="*/ 2147483647 h 111"/>
                  <a:gd name="T48" fmla="*/ 2147483647 w 31"/>
                  <a:gd name="T49" fmla="*/ 2147483647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111"/>
                  <a:gd name="T77" fmla="*/ 31 w 31"/>
                  <a:gd name="T78" fmla="*/ 111 h 1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111">
                    <a:moveTo>
                      <a:pt x="19" y="36"/>
                    </a:moveTo>
                    <a:lnTo>
                      <a:pt x="19" y="36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9" y="107"/>
                    </a:lnTo>
                    <a:lnTo>
                      <a:pt x="19" y="109"/>
                    </a:lnTo>
                    <a:lnTo>
                      <a:pt x="31" y="111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6" name="Freeform 160"/>
              <p:cNvSpPr>
                <a:spLocks/>
              </p:cNvSpPr>
              <p:nvPr/>
            </p:nvSpPr>
            <p:spPr bwMode="auto">
              <a:xfrm>
                <a:off x="2784475" y="4065588"/>
                <a:ext cx="63500" cy="198437"/>
              </a:xfrm>
              <a:custGeom>
                <a:avLst/>
                <a:gdLst>
                  <a:gd name="T0" fmla="*/ 2147483647 w 36"/>
                  <a:gd name="T1" fmla="*/ 2147483647 h 114"/>
                  <a:gd name="T2" fmla="*/ 0 w 36"/>
                  <a:gd name="T3" fmla="*/ 0 h 114"/>
                  <a:gd name="T4" fmla="*/ 0 w 36"/>
                  <a:gd name="T5" fmla="*/ 2147483647 h 114"/>
                  <a:gd name="T6" fmla="*/ 2147483647 w 36"/>
                  <a:gd name="T7" fmla="*/ 2147483647 h 114"/>
                  <a:gd name="T8" fmla="*/ 2147483647 w 36"/>
                  <a:gd name="T9" fmla="*/ 2147483647 h 114"/>
                  <a:gd name="T10" fmla="*/ 2147483647 w 36"/>
                  <a:gd name="T11" fmla="*/ 2147483647 h 114"/>
                  <a:gd name="T12" fmla="*/ 2147483647 w 36"/>
                  <a:gd name="T13" fmla="*/ 2147483647 h 114"/>
                  <a:gd name="T14" fmla="*/ 2147483647 w 36"/>
                  <a:gd name="T15" fmla="*/ 2147483647 h 114"/>
                  <a:gd name="T16" fmla="*/ 2147483647 w 36"/>
                  <a:gd name="T17" fmla="*/ 2147483647 h 114"/>
                  <a:gd name="T18" fmla="*/ 2147483647 w 36"/>
                  <a:gd name="T19" fmla="*/ 2147483647 h 114"/>
                  <a:gd name="T20" fmla="*/ 2147483647 w 36"/>
                  <a:gd name="T21" fmla="*/ 2147483647 h 114"/>
                  <a:gd name="T22" fmla="*/ 2147483647 w 36"/>
                  <a:gd name="T23" fmla="*/ 2147483647 h 114"/>
                  <a:gd name="T24" fmla="*/ 2147483647 w 36"/>
                  <a:gd name="T25" fmla="*/ 2147483647 h 114"/>
                  <a:gd name="T26" fmla="*/ 2147483647 w 36"/>
                  <a:gd name="T27" fmla="*/ 2147483647 h 114"/>
                  <a:gd name="T28" fmla="*/ 2147483647 w 36"/>
                  <a:gd name="T29" fmla="*/ 2147483647 h 114"/>
                  <a:gd name="T30" fmla="*/ 2147483647 w 36"/>
                  <a:gd name="T31" fmla="*/ 2147483647 h 114"/>
                  <a:gd name="T32" fmla="*/ 2147483647 w 36"/>
                  <a:gd name="T33" fmla="*/ 2147483647 h 114"/>
                  <a:gd name="T34" fmla="*/ 2147483647 w 36"/>
                  <a:gd name="T35" fmla="*/ 2147483647 h 114"/>
                  <a:gd name="T36" fmla="*/ 0 w 36"/>
                  <a:gd name="T37" fmla="*/ 2147483647 h 114"/>
                  <a:gd name="T38" fmla="*/ 0 w 36"/>
                  <a:gd name="T39" fmla="*/ 2147483647 h 114"/>
                  <a:gd name="T40" fmla="*/ 2147483647 w 36"/>
                  <a:gd name="T41" fmla="*/ 2147483647 h 114"/>
                  <a:gd name="T42" fmla="*/ 2147483647 w 36"/>
                  <a:gd name="T43" fmla="*/ 2147483647 h 114"/>
                  <a:gd name="T44" fmla="*/ 2147483647 w 36"/>
                  <a:gd name="T45" fmla="*/ 2147483647 h 114"/>
                  <a:gd name="T46" fmla="*/ 2147483647 w 36"/>
                  <a:gd name="T47" fmla="*/ 2147483647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14"/>
                  <a:gd name="T74" fmla="*/ 36 w 36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14">
                    <a:moveTo>
                      <a:pt x="36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111"/>
                    </a:lnTo>
                    <a:lnTo>
                      <a:pt x="17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7" name="Freeform 161"/>
              <p:cNvSpPr>
                <a:spLocks/>
              </p:cNvSpPr>
              <p:nvPr/>
            </p:nvSpPr>
            <p:spPr bwMode="auto">
              <a:xfrm>
                <a:off x="2770188" y="4106863"/>
                <a:ext cx="31750" cy="38100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2147483647 w 19"/>
                  <a:gd name="T11" fmla="*/ 2147483647 h 21"/>
                  <a:gd name="T12" fmla="*/ 2147483647 w 19"/>
                  <a:gd name="T13" fmla="*/ 2147483647 h 21"/>
                  <a:gd name="T14" fmla="*/ 2147483647 w 19"/>
                  <a:gd name="T15" fmla="*/ 0 h 21"/>
                  <a:gd name="T16" fmla="*/ 2147483647 w 19"/>
                  <a:gd name="T17" fmla="*/ 0 h 21"/>
                  <a:gd name="T18" fmla="*/ 2147483647 w 19"/>
                  <a:gd name="T19" fmla="*/ 0 h 21"/>
                  <a:gd name="T20" fmla="*/ 2147483647 w 19"/>
                  <a:gd name="T21" fmla="*/ 0 h 21"/>
                  <a:gd name="T22" fmla="*/ 2147483647 w 19"/>
                  <a:gd name="T23" fmla="*/ 0 h 21"/>
                  <a:gd name="T24" fmla="*/ 2147483647 w 19"/>
                  <a:gd name="T25" fmla="*/ 2147483647 h 21"/>
                  <a:gd name="T26" fmla="*/ 2147483647 w 19"/>
                  <a:gd name="T27" fmla="*/ 2147483647 h 21"/>
                  <a:gd name="T28" fmla="*/ 0 w 19"/>
                  <a:gd name="T29" fmla="*/ 2147483647 h 21"/>
                  <a:gd name="T30" fmla="*/ 0 w 19"/>
                  <a:gd name="T31" fmla="*/ 2147483647 h 21"/>
                  <a:gd name="T32" fmla="*/ 0 w 19"/>
                  <a:gd name="T33" fmla="*/ 2147483647 h 21"/>
                  <a:gd name="T34" fmla="*/ 0 w 19"/>
                  <a:gd name="T35" fmla="*/ 2147483647 h 21"/>
                  <a:gd name="T36" fmla="*/ 0 w 19"/>
                  <a:gd name="T37" fmla="*/ 2147483647 h 21"/>
                  <a:gd name="T38" fmla="*/ 0 w 19"/>
                  <a:gd name="T39" fmla="*/ 2147483647 h 21"/>
                  <a:gd name="T40" fmla="*/ 0 w 19"/>
                  <a:gd name="T41" fmla="*/ 2147483647 h 21"/>
                  <a:gd name="T42" fmla="*/ 2147483647 w 19"/>
                  <a:gd name="T43" fmla="*/ 2147483647 h 21"/>
                  <a:gd name="T44" fmla="*/ 2147483647 w 19"/>
                  <a:gd name="T45" fmla="*/ 2147483647 h 21"/>
                  <a:gd name="T46" fmla="*/ 2147483647 w 19"/>
                  <a:gd name="T47" fmla="*/ 2147483647 h 21"/>
                  <a:gd name="T48" fmla="*/ 2147483647 w 19"/>
                  <a:gd name="T49" fmla="*/ 2147483647 h 21"/>
                  <a:gd name="T50" fmla="*/ 2147483647 w 19"/>
                  <a:gd name="T51" fmla="*/ 2147483647 h 21"/>
                  <a:gd name="T52" fmla="*/ 2147483647 w 19"/>
                  <a:gd name="T53" fmla="*/ 2147483647 h 21"/>
                  <a:gd name="T54" fmla="*/ 2147483647 w 19"/>
                  <a:gd name="T55" fmla="*/ 2147483647 h 21"/>
                  <a:gd name="T56" fmla="*/ 2147483647 w 19"/>
                  <a:gd name="T57" fmla="*/ 2147483647 h 21"/>
                  <a:gd name="T58" fmla="*/ 2147483647 w 19"/>
                  <a:gd name="T59" fmla="*/ 2147483647 h 21"/>
                  <a:gd name="T60" fmla="*/ 2147483647 w 19"/>
                  <a:gd name="T61" fmla="*/ 2147483647 h 21"/>
                  <a:gd name="T62" fmla="*/ 2147483647 w 19"/>
                  <a:gd name="T63" fmla="*/ 2147483647 h 21"/>
                  <a:gd name="T64" fmla="*/ 2147483647 w 19"/>
                  <a:gd name="T65" fmla="*/ 2147483647 h 21"/>
                  <a:gd name="T66" fmla="*/ 2147483647 w 19"/>
                  <a:gd name="T67" fmla="*/ 2147483647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1"/>
                  <a:gd name="T104" fmla="*/ 19 w 19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1">
                    <a:moveTo>
                      <a:pt x="19" y="12"/>
                    </a:moveTo>
                    <a:lnTo>
                      <a:pt x="19" y="12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E7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8" name="Freeform 162"/>
              <p:cNvSpPr>
                <a:spLocks/>
              </p:cNvSpPr>
              <p:nvPr/>
            </p:nvSpPr>
            <p:spPr bwMode="auto">
              <a:xfrm>
                <a:off x="2770188" y="4111625"/>
                <a:ext cx="23812" cy="28575"/>
              </a:xfrm>
              <a:custGeom>
                <a:avLst/>
                <a:gdLst>
                  <a:gd name="T0" fmla="*/ 2147483647 w 14"/>
                  <a:gd name="T1" fmla="*/ 2147483647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2147483647 w 14"/>
                  <a:gd name="T29" fmla="*/ 0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0 w 14"/>
                  <a:gd name="T35" fmla="*/ 2147483647 h 17"/>
                  <a:gd name="T36" fmla="*/ 0 w 14"/>
                  <a:gd name="T37" fmla="*/ 2147483647 h 17"/>
                  <a:gd name="T38" fmla="*/ 0 w 14"/>
                  <a:gd name="T39" fmla="*/ 2147483647 h 17"/>
                  <a:gd name="T40" fmla="*/ 0 w 14"/>
                  <a:gd name="T41" fmla="*/ 2147483647 h 17"/>
                  <a:gd name="T42" fmla="*/ 0 w 14"/>
                  <a:gd name="T43" fmla="*/ 2147483647 h 17"/>
                  <a:gd name="T44" fmla="*/ 0 w 14"/>
                  <a:gd name="T45" fmla="*/ 2147483647 h 17"/>
                  <a:gd name="T46" fmla="*/ 0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2147483647 h 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7"/>
                  <a:gd name="T128" fmla="*/ 14 w 14"/>
                  <a:gd name="T129" fmla="*/ 17 h 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7">
                    <a:moveTo>
                      <a:pt x="11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9" name="Freeform 163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0" name="Freeform 164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1" name="Freeform 165"/>
              <p:cNvSpPr>
                <a:spLocks/>
              </p:cNvSpPr>
              <p:nvPr/>
            </p:nvSpPr>
            <p:spPr bwMode="auto">
              <a:xfrm>
                <a:off x="2736850" y="4000500"/>
                <a:ext cx="3175" cy="4763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9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2" name="Freeform 166"/>
              <p:cNvSpPr>
                <a:spLocks noEditPoints="1"/>
              </p:cNvSpPr>
              <p:nvPr/>
            </p:nvSpPr>
            <p:spPr bwMode="auto">
              <a:xfrm>
                <a:off x="2747963" y="3992563"/>
                <a:ext cx="100012" cy="60325"/>
              </a:xfrm>
              <a:custGeom>
                <a:avLst/>
                <a:gdLst>
                  <a:gd name="T0" fmla="*/ 2147483647 w 57"/>
                  <a:gd name="T1" fmla="*/ 2147483647 h 35"/>
                  <a:gd name="T2" fmla="*/ 2147483647 w 57"/>
                  <a:gd name="T3" fmla="*/ 2147483647 h 35"/>
                  <a:gd name="T4" fmla="*/ 2147483647 w 57"/>
                  <a:gd name="T5" fmla="*/ 2147483647 h 35"/>
                  <a:gd name="T6" fmla="*/ 2147483647 w 57"/>
                  <a:gd name="T7" fmla="*/ 2147483647 h 35"/>
                  <a:gd name="T8" fmla="*/ 2147483647 w 57"/>
                  <a:gd name="T9" fmla="*/ 2147483647 h 35"/>
                  <a:gd name="T10" fmla="*/ 2147483647 w 57"/>
                  <a:gd name="T11" fmla="*/ 2147483647 h 35"/>
                  <a:gd name="T12" fmla="*/ 2147483647 w 57"/>
                  <a:gd name="T13" fmla="*/ 2147483647 h 35"/>
                  <a:gd name="T14" fmla="*/ 2147483647 w 57"/>
                  <a:gd name="T15" fmla="*/ 2147483647 h 35"/>
                  <a:gd name="T16" fmla="*/ 2147483647 w 57"/>
                  <a:gd name="T17" fmla="*/ 2147483647 h 35"/>
                  <a:gd name="T18" fmla="*/ 2147483647 w 57"/>
                  <a:gd name="T19" fmla="*/ 2147483647 h 35"/>
                  <a:gd name="T20" fmla="*/ 2147483647 w 57"/>
                  <a:gd name="T21" fmla="*/ 2147483647 h 35"/>
                  <a:gd name="T22" fmla="*/ 2147483647 w 57"/>
                  <a:gd name="T23" fmla="*/ 2147483647 h 35"/>
                  <a:gd name="T24" fmla="*/ 2147483647 w 57"/>
                  <a:gd name="T25" fmla="*/ 2147483647 h 35"/>
                  <a:gd name="T26" fmla="*/ 2147483647 w 57"/>
                  <a:gd name="T27" fmla="*/ 2147483647 h 35"/>
                  <a:gd name="T28" fmla="*/ 2147483647 w 57"/>
                  <a:gd name="T29" fmla="*/ 2147483647 h 35"/>
                  <a:gd name="T30" fmla="*/ 2147483647 w 57"/>
                  <a:gd name="T31" fmla="*/ 2147483647 h 35"/>
                  <a:gd name="T32" fmla="*/ 2147483647 w 57"/>
                  <a:gd name="T33" fmla="*/ 0 h 35"/>
                  <a:gd name="T34" fmla="*/ 0 w 57"/>
                  <a:gd name="T35" fmla="*/ 0 h 35"/>
                  <a:gd name="T36" fmla="*/ 0 w 57"/>
                  <a:gd name="T37" fmla="*/ 0 h 35"/>
                  <a:gd name="T38" fmla="*/ 0 w 57"/>
                  <a:gd name="T39" fmla="*/ 0 h 35"/>
                  <a:gd name="T40" fmla="*/ 0 w 57"/>
                  <a:gd name="T41" fmla="*/ 2147483647 h 35"/>
                  <a:gd name="T42" fmla="*/ 0 w 57"/>
                  <a:gd name="T43" fmla="*/ 2147483647 h 35"/>
                  <a:gd name="T44" fmla="*/ 0 w 57"/>
                  <a:gd name="T45" fmla="*/ 2147483647 h 35"/>
                  <a:gd name="T46" fmla="*/ 2147483647 w 57"/>
                  <a:gd name="T47" fmla="*/ 2147483647 h 35"/>
                  <a:gd name="T48" fmla="*/ 2147483647 w 57"/>
                  <a:gd name="T49" fmla="*/ 2147483647 h 35"/>
                  <a:gd name="T50" fmla="*/ 2147483647 w 57"/>
                  <a:gd name="T51" fmla="*/ 2147483647 h 35"/>
                  <a:gd name="T52" fmla="*/ 2147483647 w 57"/>
                  <a:gd name="T53" fmla="*/ 0 h 35"/>
                  <a:gd name="T54" fmla="*/ 2147483647 w 57"/>
                  <a:gd name="T55" fmla="*/ 0 h 35"/>
                  <a:gd name="T56" fmla="*/ 2147483647 w 5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35"/>
                  <a:gd name="T89" fmla="*/ 57 w 5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35">
                    <a:moveTo>
                      <a:pt x="2" y="33"/>
                    </a:moveTo>
                    <a:lnTo>
                      <a:pt x="12" y="19"/>
                    </a:lnTo>
                    <a:lnTo>
                      <a:pt x="54" y="19"/>
                    </a:lnTo>
                    <a:lnTo>
                      <a:pt x="54" y="35"/>
                    </a:lnTo>
                    <a:lnTo>
                      <a:pt x="2" y="33"/>
                    </a:lnTo>
                    <a:close/>
                    <a:moveTo>
                      <a:pt x="9" y="2"/>
                    </a:moveTo>
                    <a:lnTo>
                      <a:pt x="9" y="16"/>
                    </a:lnTo>
                    <a:lnTo>
                      <a:pt x="2" y="31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  <a:moveTo>
                      <a:pt x="54" y="16"/>
                    </a:moveTo>
                    <a:lnTo>
                      <a:pt x="54" y="16"/>
                    </a:lnTo>
                    <a:lnTo>
                      <a:pt x="12" y="16"/>
                    </a:lnTo>
                    <a:lnTo>
                      <a:pt x="12" y="2"/>
                    </a:lnTo>
                    <a:lnTo>
                      <a:pt x="54" y="2"/>
                    </a:lnTo>
                    <a:lnTo>
                      <a:pt x="54" y="16"/>
                    </a:lnTo>
                    <a:close/>
                    <a:moveTo>
                      <a:pt x="57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3" name="Freeform 167"/>
              <p:cNvSpPr>
                <a:spLocks/>
              </p:cNvSpPr>
              <p:nvPr/>
            </p:nvSpPr>
            <p:spPr bwMode="auto">
              <a:xfrm>
                <a:off x="2740025" y="39052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5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4" name="Freeform 168"/>
              <p:cNvSpPr>
                <a:spLocks noEditPoints="1"/>
              </p:cNvSpPr>
              <p:nvPr/>
            </p:nvSpPr>
            <p:spPr bwMode="auto">
              <a:xfrm>
                <a:off x="2736850" y="3902075"/>
                <a:ext cx="103188" cy="36513"/>
              </a:xfrm>
              <a:custGeom>
                <a:avLst/>
                <a:gdLst>
                  <a:gd name="T0" fmla="*/ 2147483647 w 59"/>
                  <a:gd name="T1" fmla="*/ 2147483647 h 21"/>
                  <a:gd name="T2" fmla="*/ 2147483647 w 59"/>
                  <a:gd name="T3" fmla="*/ 2147483647 h 21"/>
                  <a:gd name="T4" fmla="*/ 2147483647 w 59"/>
                  <a:gd name="T5" fmla="*/ 2147483647 h 21"/>
                  <a:gd name="T6" fmla="*/ 2147483647 w 59"/>
                  <a:gd name="T7" fmla="*/ 2147483647 h 21"/>
                  <a:gd name="T8" fmla="*/ 2147483647 w 59"/>
                  <a:gd name="T9" fmla="*/ 2147483647 h 21"/>
                  <a:gd name="T10" fmla="*/ 2147483647 w 59"/>
                  <a:gd name="T11" fmla="*/ 2147483647 h 21"/>
                  <a:gd name="T12" fmla="*/ 2147483647 w 59"/>
                  <a:gd name="T13" fmla="*/ 2147483647 h 21"/>
                  <a:gd name="T14" fmla="*/ 2147483647 w 59"/>
                  <a:gd name="T15" fmla="*/ 2147483647 h 21"/>
                  <a:gd name="T16" fmla="*/ 2147483647 w 59"/>
                  <a:gd name="T17" fmla="*/ 2147483647 h 21"/>
                  <a:gd name="T18" fmla="*/ 2147483647 w 59"/>
                  <a:gd name="T19" fmla="*/ 2147483647 h 21"/>
                  <a:gd name="T20" fmla="*/ 2147483647 w 59"/>
                  <a:gd name="T21" fmla="*/ 2147483647 h 21"/>
                  <a:gd name="T22" fmla="*/ 2147483647 w 59"/>
                  <a:gd name="T23" fmla="*/ 2147483647 h 21"/>
                  <a:gd name="T24" fmla="*/ 2147483647 w 59"/>
                  <a:gd name="T25" fmla="*/ 2147483647 h 21"/>
                  <a:gd name="T26" fmla="*/ 2147483647 w 59"/>
                  <a:gd name="T27" fmla="*/ 2147483647 h 21"/>
                  <a:gd name="T28" fmla="*/ 2147483647 w 59"/>
                  <a:gd name="T29" fmla="*/ 0 h 21"/>
                  <a:gd name="T30" fmla="*/ 2147483647 w 59"/>
                  <a:gd name="T31" fmla="*/ 2147483647 h 21"/>
                  <a:gd name="T32" fmla="*/ 2147483647 w 59"/>
                  <a:gd name="T33" fmla="*/ 2147483647 h 21"/>
                  <a:gd name="T34" fmla="*/ 0 w 59"/>
                  <a:gd name="T35" fmla="*/ 2147483647 h 21"/>
                  <a:gd name="T36" fmla="*/ 0 w 59"/>
                  <a:gd name="T37" fmla="*/ 2147483647 h 21"/>
                  <a:gd name="T38" fmla="*/ 2147483647 w 59"/>
                  <a:gd name="T39" fmla="*/ 2147483647 h 21"/>
                  <a:gd name="T40" fmla="*/ 2147483647 w 59"/>
                  <a:gd name="T41" fmla="*/ 2147483647 h 21"/>
                  <a:gd name="T42" fmla="*/ 2147483647 w 59"/>
                  <a:gd name="T43" fmla="*/ 2147483647 h 21"/>
                  <a:gd name="T44" fmla="*/ 2147483647 w 59"/>
                  <a:gd name="T45" fmla="*/ 2147483647 h 21"/>
                  <a:gd name="T46" fmla="*/ 2147483647 w 59"/>
                  <a:gd name="T47" fmla="*/ 2147483647 h 21"/>
                  <a:gd name="T48" fmla="*/ 2147483647 w 59"/>
                  <a:gd name="T49" fmla="*/ 2147483647 h 21"/>
                  <a:gd name="T50" fmla="*/ 2147483647 w 59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21"/>
                  <a:gd name="T80" fmla="*/ 59 w 5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21">
                    <a:moveTo>
                      <a:pt x="2" y="21"/>
                    </a:moveTo>
                    <a:lnTo>
                      <a:pt x="2" y="21"/>
                    </a:lnTo>
                    <a:lnTo>
                      <a:pt x="2" y="14"/>
                    </a:lnTo>
                    <a:lnTo>
                      <a:pt x="59" y="12"/>
                    </a:lnTo>
                    <a:lnTo>
                      <a:pt x="59" y="19"/>
                    </a:lnTo>
                    <a:lnTo>
                      <a:pt x="2" y="21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9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9" y="2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5" name="Freeform 169"/>
              <p:cNvSpPr>
                <a:spLocks noEditPoints="1"/>
              </p:cNvSpPr>
              <p:nvPr/>
            </p:nvSpPr>
            <p:spPr bwMode="auto">
              <a:xfrm>
                <a:off x="2763838" y="4103688"/>
                <a:ext cx="38100" cy="46037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0 w 22"/>
                  <a:gd name="T35" fmla="*/ 2147483647 h 26"/>
                  <a:gd name="T36" fmla="*/ 0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0 h 26"/>
                  <a:gd name="T60" fmla="*/ 2147483647 w 22"/>
                  <a:gd name="T61" fmla="*/ 2147483647 h 26"/>
                  <a:gd name="T62" fmla="*/ 2147483647 w 22"/>
                  <a:gd name="T63" fmla="*/ 2147483647 h 26"/>
                  <a:gd name="T64" fmla="*/ 0 w 22"/>
                  <a:gd name="T65" fmla="*/ 2147483647 h 26"/>
                  <a:gd name="T66" fmla="*/ 0 w 22"/>
                  <a:gd name="T67" fmla="*/ 2147483647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6"/>
                  <a:gd name="T104" fmla="*/ 22 w 22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6">
                    <a:moveTo>
                      <a:pt x="3" y="14"/>
                    </a:moveTo>
                    <a:lnTo>
                      <a:pt x="3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4"/>
                    </a:lnTo>
                    <a:close/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154" name="Group 216"/>
          <p:cNvGrpSpPr/>
          <p:nvPr/>
        </p:nvGrpSpPr>
        <p:grpSpPr>
          <a:xfrm>
            <a:off x="4631980" y="1582180"/>
            <a:ext cx="723583" cy="414020"/>
            <a:chOff x="4413885" y="1967230"/>
            <a:chExt cx="723583" cy="414020"/>
          </a:xfrm>
        </p:grpSpPr>
        <p:grpSp>
          <p:nvGrpSpPr>
            <p:cNvPr id="155" name="Group 110"/>
            <p:cNvGrpSpPr/>
            <p:nvPr/>
          </p:nvGrpSpPr>
          <p:grpSpPr>
            <a:xfrm>
              <a:off x="4413885" y="1967230"/>
              <a:ext cx="296863" cy="406400"/>
              <a:chOff x="2714625" y="3879850"/>
              <a:chExt cx="296863" cy="406400"/>
            </a:xfrm>
          </p:grpSpPr>
          <p:sp>
            <p:nvSpPr>
              <p:cNvPr id="226" name="Freeform 136"/>
              <p:cNvSpPr>
                <a:spLocks/>
              </p:cNvSpPr>
              <p:nvPr/>
            </p:nvSpPr>
            <p:spPr bwMode="auto">
              <a:xfrm>
                <a:off x="2719388" y="3884613"/>
                <a:ext cx="141287" cy="392112"/>
              </a:xfrm>
              <a:custGeom>
                <a:avLst/>
                <a:gdLst>
                  <a:gd name="T0" fmla="*/ 0 w 81"/>
                  <a:gd name="T1" fmla="*/ 2147483647 h 225"/>
                  <a:gd name="T2" fmla="*/ 0 w 81"/>
                  <a:gd name="T3" fmla="*/ 2147483647 h 225"/>
                  <a:gd name="T4" fmla="*/ 0 w 81"/>
                  <a:gd name="T5" fmla="*/ 2147483647 h 225"/>
                  <a:gd name="T6" fmla="*/ 0 w 81"/>
                  <a:gd name="T7" fmla="*/ 2147483647 h 225"/>
                  <a:gd name="T8" fmla="*/ 0 w 81"/>
                  <a:gd name="T9" fmla="*/ 2147483647 h 225"/>
                  <a:gd name="T10" fmla="*/ 0 w 81"/>
                  <a:gd name="T11" fmla="*/ 2147483647 h 225"/>
                  <a:gd name="T12" fmla="*/ 2147483647 w 81"/>
                  <a:gd name="T13" fmla="*/ 2147483647 h 225"/>
                  <a:gd name="T14" fmla="*/ 2147483647 w 81"/>
                  <a:gd name="T15" fmla="*/ 2147483647 h 225"/>
                  <a:gd name="T16" fmla="*/ 2147483647 w 81"/>
                  <a:gd name="T17" fmla="*/ 2147483647 h 225"/>
                  <a:gd name="T18" fmla="*/ 2147483647 w 81"/>
                  <a:gd name="T19" fmla="*/ 2147483647 h 225"/>
                  <a:gd name="T20" fmla="*/ 2147483647 w 81"/>
                  <a:gd name="T21" fmla="*/ 2147483647 h 225"/>
                  <a:gd name="T22" fmla="*/ 2147483647 w 81"/>
                  <a:gd name="T23" fmla="*/ 2147483647 h 225"/>
                  <a:gd name="T24" fmla="*/ 2147483647 w 81"/>
                  <a:gd name="T25" fmla="*/ 2147483647 h 225"/>
                  <a:gd name="T26" fmla="*/ 2147483647 w 81"/>
                  <a:gd name="T27" fmla="*/ 2147483647 h 225"/>
                  <a:gd name="T28" fmla="*/ 2147483647 w 81"/>
                  <a:gd name="T29" fmla="*/ 0 h 225"/>
                  <a:gd name="T30" fmla="*/ 2147483647 w 81"/>
                  <a:gd name="T31" fmla="*/ 0 h 225"/>
                  <a:gd name="T32" fmla="*/ 0 w 81"/>
                  <a:gd name="T33" fmla="*/ 2147483647 h 2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25"/>
                  <a:gd name="T53" fmla="*/ 81 w 81"/>
                  <a:gd name="T54" fmla="*/ 225 h 2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25">
                    <a:moveTo>
                      <a:pt x="0" y="5"/>
                    </a:moveTo>
                    <a:lnTo>
                      <a:pt x="0" y="5"/>
                    </a:lnTo>
                    <a:lnTo>
                      <a:pt x="0" y="215"/>
                    </a:lnTo>
                    <a:lnTo>
                      <a:pt x="7" y="218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33" y="222"/>
                    </a:lnTo>
                    <a:lnTo>
                      <a:pt x="45" y="222"/>
                    </a:lnTo>
                    <a:lnTo>
                      <a:pt x="59" y="225"/>
                    </a:lnTo>
                    <a:lnTo>
                      <a:pt x="78" y="225"/>
                    </a:lnTo>
                    <a:lnTo>
                      <a:pt x="81" y="225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7" name="Freeform 137"/>
              <p:cNvSpPr>
                <a:spLocks/>
              </p:cNvSpPr>
              <p:nvPr/>
            </p:nvSpPr>
            <p:spPr bwMode="auto">
              <a:xfrm>
                <a:off x="2724150" y="3884613"/>
                <a:ext cx="130175" cy="387350"/>
              </a:xfrm>
              <a:custGeom>
                <a:avLst/>
                <a:gdLst>
                  <a:gd name="T0" fmla="*/ 0 w 75"/>
                  <a:gd name="T1" fmla="*/ 2147483647 h 222"/>
                  <a:gd name="T2" fmla="*/ 0 w 75"/>
                  <a:gd name="T3" fmla="*/ 2147483647 h 222"/>
                  <a:gd name="T4" fmla="*/ 0 w 75"/>
                  <a:gd name="T5" fmla="*/ 2147483647 h 222"/>
                  <a:gd name="T6" fmla="*/ 0 w 75"/>
                  <a:gd name="T7" fmla="*/ 2147483647 h 222"/>
                  <a:gd name="T8" fmla="*/ 0 w 75"/>
                  <a:gd name="T9" fmla="*/ 2147483647 h 222"/>
                  <a:gd name="T10" fmla="*/ 0 w 75"/>
                  <a:gd name="T11" fmla="*/ 2147483647 h 222"/>
                  <a:gd name="T12" fmla="*/ 2147483647 w 75"/>
                  <a:gd name="T13" fmla="*/ 2147483647 h 222"/>
                  <a:gd name="T14" fmla="*/ 2147483647 w 75"/>
                  <a:gd name="T15" fmla="*/ 2147483647 h 222"/>
                  <a:gd name="T16" fmla="*/ 2147483647 w 75"/>
                  <a:gd name="T17" fmla="*/ 2147483647 h 222"/>
                  <a:gd name="T18" fmla="*/ 2147483647 w 75"/>
                  <a:gd name="T19" fmla="*/ 2147483647 h 222"/>
                  <a:gd name="T20" fmla="*/ 2147483647 w 75"/>
                  <a:gd name="T21" fmla="*/ 2147483647 h 222"/>
                  <a:gd name="T22" fmla="*/ 2147483647 w 75"/>
                  <a:gd name="T23" fmla="*/ 2147483647 h 222"/>
                  <a:gd name="T24" fmla="*/ 2147483647 w 75"/>
                  <a:gd name="T25" fmla="*/ 2147483647 h 222"/>
                  <a:gd name="T26" fmla="*/ 2147483647 w 75"/>
                  <a:gd name="T27" fmla="*/ 2147483647 h 222"/>
                  <a:gd name="T28" fmla="*/ 2147483647 w 75"/>
                  <a:gd name="T29" fmla="*/ 0 h 222"/>
                  <a:gd name="T30" fmla="*/ 0 w 75"/>
                  <a:gd name="T31" fmla="*/ 2147483647 h 2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222"/>
                  <a:gd name="T50" fmla="*/ 75 w 75"/>
                  <a:gd name="T51" fmla="*/ 222 h 2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222">
                    <a:moveTo>
                      <a:pt x="0" y="5"/>
                    </a:moveTo>
                    <a:lnTo>
                      <a:pt x="0" y="5"/>
                    </a:lnTo>
                    <a:lnTo>
                      <a:pt x="0" y="211"/>
                    </a:lnTo>
                    <a:lnTo>
                      <a:pt x="0" y="213"/>
                    </a:lnTo>
                    <a:lnTo>
                      <a:pt x="7" y="215"/>
                    </a:lnTo>
                    <a:lnTo>
                      <a:pt x="14" y="215"/>
                    </a:lnTo>
                    <a:lnTo>
                      <a:pt x="21" y="218"/>
                    </a:lnTo>
                    <a:lnTo>
                      <a:pt x="30" y="220"/>
                    </a:lnTo>
                    <a:lnTo>
                      <a:pt x="42" y="220"/>
                    </a:lnTo>
                    <a:lnTo>
                      <a:pt x="56" y="222"/>
                    </a:lnTo>
                    <a:lnTo>
                      <a:pt x="75" y="222"/>
                    </a:lnTo>
                    <a:lnTo>
                      <a:pt x="7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8" name="Freeform 138"/>
              <p:cNvSpPr>
                <a:spLocks/>
              </p:cNvSpPr>
              <p:nvPr/>
            </p:nvSpPr>
            <p:spPr bwMode="auto">
              <a:xfrm>
                <a:off x="2876550" y="3884613"/>
                <a:ext cx="127000" cy="384175"/>
              </a:xfrm>
              <a:custGeom>
                <a:avLst/>
                <a:gdLst>
                  <a:gd name="T0" fmla="*/ 0 w 73"/>
                  <a:gd name="T1" fmla="*/ 0 h 220"/>
                  <a:gd name="T2" fmla="*/ 0 w 73"/>
                  <a:gd name="T3" fmla="*/ 2147483647 h 220"/>
                  <a:gd name="T4" fmla="*/ 2147483647 w 73"/>
                  <a:gd name="T5" fmla="*/ 2147483647 h 220"/>
                  <a:gd name="T6" fmla="*/ 2147483647 w 73"/>
                  <a:gd name="T7" fmla="*/ 2147483647 h 220"/>
                  <a:gd name="T8" fmla="*/ 0 w 73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0"/>
                  <a:gd name="T17" fmla="*/ 73 w 7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0">
                    <a:moveTo>
                      <a:pt x="0" y="0"/>
                    </a:moveTo>
                    <a:lnTo>
                      <a:pt x="0" y="220"/>
                    </a:lnTo>
                    <a:lnTo>
                      <a:pt x="73" y="187"/>
                    </a:lnTo>
                    <a:lnTo>
                      <a:pt x="7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9" name="Freeform 139"/>
              <p:cNvSpPr>
                <a:spLocks/>
              </p:cNvSpPr>
              <p:nvPr/>
            </p:nvSpPr>
            <p:spPr bwMode="auto">
              <a:xfrm>
                <a:off x="2854325" y="3884613"/>
                <a:ext cx="17463" cy="392112"/>
              </a:xfrm>
              <a:custGeom>
                <a:avLst/>
                <a:gdLst>
                  <a:gd name="T0" fmla="*/ 0 w 10"/>
                  <a:gd name="T1" fmla="*/ 0 h 225"/>
                  <a:gd name="T2" fmla="*/ 0 w 10"/>
                  <a:gd name="T3" fmla="*/ 2147483647 h 225"/>
                  <a:gd name="T4" fmla="*/ 2147483647 w 10"/>
                  <a:gd name="T5" fmla="*/ 2147483647 h 225"/>
                  <a:gd name="T6" fmla="*/ 2147483647 w 10"/>
                  <a:gd name="T7" fmla="*/ 2147483647 h 225"/>
                  <a:gd name="T8" fmla="*/ 2147483647 w 10"/>
                  <a:gd name="T9" fmla="*/ 2147483647 h 225"/>
                  <a:gd name="T10" fmla="*/ 2147483647 w 10"/>
                  <a:gd name="T11" fmla="*/ 2147483647 h 225"/>
                  <a:gd name="T12" fmla="*/ 2147483647 w 10"/>
                  <a:gd name="T13" fmla="*/ 2147483647 h 225"/>
                  <a:gd name="T14" fmla="*/ 2147483647 w 10"/>
                  <a:gd name="T15" fmla="*/ 0 h 225"/>
                  <a:gd name="T16" fmla="*/ 2147483647 w 10"/>
                  <a:gd name="T17" fmla="*/ 0 h 225"/>
                  <a:gd name="T18" fmla="*/ 2147483647 w 10"/>
                  <a:gd name="T19" fmla="*/ 0 h 225"/>
                  <a:gd name="T20" fmla="*/ 0 w 10"/>
                  <a:gd name="T21" fmla="*/ 0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225"/>
                  <a:gd name="T35" fmla="*/ 10 w 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225">
                    <a:moveTo>
                      <a:pt x="0" y="0"/>
                    </a:moveTo>
                    <a:lnTo>
                      <a:pt x="0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2"/>
                    </a:lnTo>
                    <a:lnTo>
                      <a:pt x="10" y="222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0" name="Freeform 140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1" name="Freeform 141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2" name="Freeform 142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3" name="Freeform 143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4" name="Freeform 144"/>
              <p:cNvSpPr>
                <a:spLocks/>
              </p:cNvSpPr>
              <p:nvPr/>
            </p:nvSpPr>
            <p:spPr bwMode="auto">
              <a:xfrm>
                <a:off x="2752725" y="4019550"/>
                <a:ext cx="90488" cy="33338"/>
              </a:xfrm>
              <a:custGeom>
                <a:avLst/>
                <a:gdLst>
                  <a:gd name="T0" fmla="*/ 0 w 52"/>
                  <a:gd name="T1" fmla="*/ 2147483647 h 19"/>
                  <a:gd name="T2" fmla="*/ 0 w 52"/>
                  <a:gd name="T3" fmla="*/ 2147483647 h 19"/>
                  <a:gd name="T4" fmla="*/ 2147483647 w 52"/>
                  <a:gd name="T5" fmla="*/ 2147483647 h 19"/>
                  <a:gd name="T6" fmla="*/ 2147483647 w 52"/>
                  <a:gd name="T7" fmla="*/ 2147483647 h 19"/>
                  <a:gd name="T8" fmla="*/ 2147483647 w 52"/>
                  <a:gd name="T9" fmla="*/ 0 h 19"/>
                  <a:gd name="T10" fmla="*/ 0 w 52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9"/>
                  <a:gd name="T20" fmla="*/ 52 w 5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9">
                    <a:moveTo>
                      <a:pt x="0" y="17"/>
                    </a:moveTo>
                    <a:lnTo>
                      <a:pt x="0" y="17"/>
                    </a:lnTo>
                    <a:lnTo>
                      <a:pt x="52" y="19"/>
                    </a:lnTo>
                    <a:lnTo>
                      <a:pt x="52" y="3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18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5" name="Freeform 145"/>
              <p:cNvSpPr>
                <a:spLocks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0 w 69"/>
                  <a:gd name="T3" fmla="*/ 2147483647 h 49"/>
                  <a:gd name="T4" fmla="*/ 0 w 69"/>
                  <a:gd name="T5" fmla="*/ 2147483647 h 49"/>
                  <a:gd name="T6" fmla="*/ 2147483647 w 69"/>
                  <a:gd name="T7" fmla="*/ 0 h 49"/>
                  <a:gd name="T8" fmla="*/ 2147483647 w 69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9"/>
                  <a:gd name="T17" fmla="*/ 69 w 6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9">
                    <a:moveTo>
                      <a:pt x="69" y="49"/>
                    </a:moveTo>
                    <a:lnTo>
                      <a:pt x="0" y="49"/>
                    </a:lnTo>
                    <a:lnTo>
                      <a:pt x="0" y="2"/>
                    </a:lnTo>
                    <a:lnTo>
                      <a:pt x="69" y="0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6" name="Freeform 146"/>
              <p:cNvSpPr>
                <a:spLocks/>
              </p:cNvSpPr>
              <p:nvPr/>
            </p:nvSpPr>
            <p:spPr bwMode="auto">
              <a:xfrm>
                <a:off x="2730500" y="3902075"/>
                <a:ext cx="117475" cy="77788"/>
              </a:xfrm>
              <a:custGeom>
                <a:avLst/>
                <a:gdLst>
                  <a:gd name="T0" fmla="*/ 2147483647 w 67"/>
                  <a:gd name="T1" fmla="*/ 2147483647 h 45"/>
                  <a:gd name="T2" fmla="*/ 0 w 67"/>
                  <a:gd name="T3" fmla="*/ 2147483647 h 45"/>
                  <a:gd name="T4" fmla="*/ 0 w 67"/>
                  <a:gd name="T5" fmla="*/ 2147483647 h 45"/>
                  <a:gd name="T6" fmla="*/ 2147483647 w 67"/>
                  <a:gd name="T7" fmla="*/ 0 h 45"/>
                  <a:gd name="T8" fmla="*/ 2147483647 w 67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5"/>
                  <a:gd name="T17" fmla="*/ 67 w 6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5">
                    <a:moveTo>
                      <a:pt x="67" y="45"/>
                    </a:moveTo>
                    <a:lnTo>
                      <a:pt x="0" y="45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7" name="Freeform 147"/>
              <p:cNvSpPr>
                <a:spLocks noEditPoints="1"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0 h 49"/>
                  <a:gd name="T14" fmla="*/ 2147483647 w 69"/>
                  <a:gd name="T15" fmla="*/ 0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0 h 49"/>
                  <a:gd name="T24" fmla="*/ 2147483647 w 69"/>
                  <a:gd name="T25" fmla="*/ 0 h 49"/>
                  <a:gd name="T26" fmla="*/ 2147483647 w 69"/>
                  <a:gd name="T27" fmla="*/ 0 h 49"/>
                  <a:gd name="T28" fmla="*/ 2147483647 w 69"/>
                  <a:gd name="T29" fmla="*/ 0 h 49"/>
                  <a:gd name="T30" fmla="*/ 0 w 69"/>
                  <a:gd name="T31" fmla="*/ 2147483647 h 49"/>
                  <a:gd name="T32" fmla="*/ 0 w 69"/>
                  <a:gd name="T33" fmla="*/ 2147483647 h 49"/>
                  <a:gd name="T34" fmla="*/ 0 w 69"/>
                  <a:gd name="T35" fmla="*/ 2147483647 h 49"/>
                  <a:gd name="T36" fmla="*/ 0 w 69"/>
                  <a:gd name="T37" fmla="*/ 2147483647 h 49"/>
                  <a:gd name="T38" fmla="*/ 0 w 69"/>
                  <a:gd name="T39" fmla="*/ 2147483647 h 49"/>
                  <a:gd name="T40" fmla="*/ 0 w 69"/>
                  <a:gd name="T41" fmla="*/ 2147483647 h 49"/>
                  <a:gd name="T42" fmla="*/ 2147483647 w 69"/>
                  <a:gd name="T43" fmla="*/ 2147483647 h 49"/>
                  <a:gd name="T44" fmla="*/ 2147483647 w 69"/>
                  <a:gd name="T45" fmla="*/ 2147483647 h 49"/>
                  <a:gd name="T46" fmla="*/ 2147483647 w 69"/>
                  <a:gd name="T47" fmla="*/ 2147483647 h 49"/>
                  <a:gd name="T48" fmla="*/ 2147483647 w 69"/>
                  <a:gd name="T49" fmla="*/ 0 h 49"/>
                  <a:gd name="T50" fmla="*/ 2147483647 w 69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49"/>
                  <a:gd name="T80" fmla="*/ 69 w 69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28"/>
                    </a:lnTo>
                    <a:lnTo>
                      <a:pt x="66" y="26"/>
                    </a:lnTo>
                    <a:lnTo>
                      <a:pt x="66" y="49"/>
                    </a:lnTo>
                    <a:lnTo>
                      <a:pt x="2" y="49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0" y="2"/>
                    </a:lnTo>
                    <a:lnTo>
                      <a:pt x="0" y="49"/>
                    </a:lnTo>
                    <a:lnTo>
                      <a:pt x="69" y="49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8" name="Freeform 148"/>
              <p:cNvSpPr>
                <a:spLocks/>
              </p:cNvSpPr>
              <p:nvPr/>
            </p:nvSpPr>
            <p:spPr bwMode="auto">
              <a:xfrm>
                <a:off x="2724150" y="3992563"/>
                <a:ext cx="19050" cy="20637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39" name="Freeform 149"/>
              <p:cNvSpPr>
                <a:spLocks/>
              </p:cNvSpPr>
              <p:nvPr/>
            </p:nvSpPr>
            <p:spPr bwMode="auto">
              <a:xfrm>
                <a:off x="2727325" y="3995738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68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0" name="Freeform 150"/>
              <p:cNvSpPr>
                <a:spLocks noEditPoints="1"/>
              </p:cNvSpPr>
              <p:nvPr/>
            </p:nvSpPr>
            <p:spPr bwMode="auto">
              <a:xfrm>
                <a:off x="2727325" y="3995738"/>
                <a:ext cx="15875" cy="17462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1" name="Freeform 151"/>
              <p:cNvSpPr>
                <a:spLocks/>
              </p:cNvSpPr>
              <p:nvPr/>
            </p:nvSpPr>
            <p:spPr bwMode="auto">
              <a:xfrm>
                <a:off x="2724150" y="4016375"/>
                <a:ext cx="19050" cy="20638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2" name="Freeform 152"/>
              <p:cNvSpPr>
                <a:spLocks/>
              </p:cNvSpPr>
              <p:nvPr/>
            </p:nvSpPr>
            <p:spPr bwMode="auto">
              <a:xfrm>
                <a:off x="2727325" y="4019550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0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3" name="Freeform 153"/>
              <p:cNvSpPr>
                <a:spLocks noEditPoints="1"/>
              </p:cNvSpPr>
              <p:nvPr/>
            </p:nvSpPr>
            <p:spPr bwMode="auto">
              <a:xfrm>
                <a:off x="2727325" y="4019550"/>
                <a:ext cx="15875" cy="17463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4" name="Freeform 154"/>
              <p:cNvSpPr>
                <a:spLocks/>
              </p:cNvSpPr>
              <p:nvPr/>
            </p:nvSpPr>
            <p:spPr bwMode="auto">
              <a:xfrm>
                <a:off x="2740025" y="3905250"/>
                <a:ext cx="100013" cy="33338"/>
              </a:xfrm>
              <a:custGeom>
                <a:avLst/>
                <a:gdLst>
                  <a:gd name="T0" fmla="*/ 2147483647 w 57"/>
                  <a:gd name="T1" fmla="*/ 2147483647 h 19"/>
                  <a:gd name="T2" fmla="*/ 0 w 57"/>
                  <a:gd name="T3" fmla="*/ 2147483647 h 19"/>
                  <a:gd name="T4" fmla="*/ 0 w 57"/>
                  <a:gd name="T5" fmla="*/ 2147483647 h 19"/>
                  <a:gd name="T6" fmla="*/ 2147483647 w 57"/>
                  <a:gd name="T7" fmla="*/ 0 h 19"/>
                  <a:gd name="T8" fmla="*/ 2147483647 w 57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9"/>
                  <a:gd name="T17" fmla="*/ 57 w 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9">
                    <a:moveTo>
                      <a:pt x="57" y="17"/>
                    </a:moveTo>
                    <a:lnTo>
                      <a:pt x="0" y="19"/>
                    </a:lnTo>
                    <a:lnTo>
                      <a:pt x="0" y="3"/>
                    </a:lnTo>
                    <a:lnTo>
                      <a:pt x="57" y="0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5" name="Freeform 155"/>
              <p:cNvSpPr>
                <a:spLocks/>
              </p:cNvSpPr>
              <p:nvPr/>
            </p:nvSpPr>
            <p:spPr bwMode="auto">
              <a:xfrm>
                <a:off x="2740025" y="39179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7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6" name="Rectangle 156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7937"/>
              </a:xfrm>
              <a:prstGeom prst="rect">
                <a:avLst/>
              </a:prstGeom>
              <a:solidFill>
                <a:srgbClr val="7269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7" name="Rectangle 157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3175"/>
              </a:xfrm>
              <a:prstGeom prst="rect">
                <a:avLst/>
              </a:prstGeom>
              <a:solidFill>
                <a:srgbClr val="0706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8" name="Freeform 158"/>
              <p:cNvSpPr>
                <a:spLocks noEditPoints="1"/>
              </p:cNvSpPr>
              <p:nvPr/>
            </p:nvSpPr>
            <p:spPr bwMode="auto">
              <a:xfrm>
                <a:off x="2714625" y="3879850"/>
                <a:ext cx="296863" cy="406400"/>
              </a:xfrm>
              <a:custGeom>
                <a:avLst/>
                <a:gdLst>
                  <a:gd name="T0" fmla="*/ 2147483647 w 170"/>
                  <a:gd name="T1" fmla="*/ 2147483647 h 232"/>
                  <a:gd name="T2" fmla="*/ 2147483647 w 170"/>
                  <a:gd name="T3" fmla="*/ 2147483647 h 232"/>
                  <a:gd name="T4" fmla="*/ 2147483647 w 170"/>
                  <a:gd name="T5" fmla="*/ 2147483647 h 232"/>
                  <a:gd name="T6" fmla="*/ 2147483647 w 170"/>
                  <a:gd name="T7" fmla="*/ 2147483647 h 232"/>
                  <a:gd name="T8" fmla="*/ 2147483647 w 170"/>
                  <a:gd name="T9" fmla="*/ 2147483647 h 232"/>
                  <a:gd name="T10" fmla="*/ 2147483647 w 170"/>
                  <a:gd name="T11" fmla="*/ 2147483647 h 232"/>
                  <a:gd name="T12" fmla="*/ 2147483647 w 170"/>
                  <a:gd name="T13" fmla="*/ 2147483647 h 232"/>
                  <a:gd name="T14" fmla="*/ 2147483647 w 170"/>
                  <a:gd name="T15" fmla="*/ 2147483647 h 232"/>
                  <a:gd name="T16" fmla="*/ 2147483647 w 170"/>
                  <a:gd name="T17" fmla="*/ 2147483647 h 232"/>
                  <a:gd name="T18" fmla="*/ 2147483647 w 170"/>
                  <a:gd name="T19" fmla="*/ 2147483647 h 232"/>
                  <a:gd name="T20" fmla="*/ 2147483647 w 170"/>
                  <a:gd name="T21" fmla="*/ 2147483647 h 232"/>
                  <a:gd name="T22" fmla="*/ 2147483647 w 170"/>
                  <a:gd name="T23" fmla="*/ 2147483647 h 232"/>
                  <a:gd name="T24" fmla="*/ 2147483647 w 170"/>
                  <a:gd name="T25" fmla="*/ 2147483647 h 232"/>
                  <a:gd name="T26" fmla="*/ 2147483647 w 170"/>
                  <a:gd name="T27" fmla="*/ 2147483647 h 232"/>
                  <a:gd name="T28" fmla="*/ 2147483647 w 170"/>
                  <a:gd name="T29" fmla="*/ 2147483647 h 232"/>
                  <a:gd name="T30" fmla="*/ 2147483647 w 170"/>
                  <a:gd name="T31" fmla="*/ 2147483647 h 232"/>
                  <a:gd name="T32" fmla="*/ 2147483647 w 170"/>
                  <a:gd name="T33" fmla="*/ 2147483647 h 232"/>
                  <a:gd name="T34" fmla="*/ 2147483647 w 170"/>
                  <a:gd name="T35" fmla="*/ 2147483647 h 232"/>
                  <a:gd name="T36" fmla="*/ 2147483647 w 170"/>
                  <a:gd name="T37" fmla="*/ 2147483647 h 232"/>
                  <a:gd name="T38" fmla="*/ 2147483647 w 170"/>
                  <a:gd name="T39" fmla="*/ 2147483647 h 232"/>
                  <a:gd name="T40" fmla="*/ 2147483647 w 170"/>
                  <a:gd name="T41" fmla="*/ 2147483647 h 232"/>
                  <a:gd name="T42" fmla="*/ 2147483647 w 170"/>
                  <a:gd name="T43" fmla="*/ 2147483647 h 232"/>
                  <a:gd name="T44" fmla="*/ 2147483647 w 170"/>
                  <a:gd name="T45" fmla="*/ 2147483647 h 232"/>
                  <a:gd name="T46" fmla="*/ 2147483647 w 170"/>
                  <a:gd name="T47" fmla="*/ 2147483647 h 232"/>
                  <a:gd name="T48" fmla="*/ 2147483647 w 170"/>
                  <a:gd name="T49" fmla="*/ 2147483647 h 232"/>
                  <a:gd name="T50" fmla="*/ 2147483647 w 170"/>
                  <a:gd name="T51" fmla="*/ 2147483647 h 232"/>
                  <a:gd name="T52" fmla="*/ 2147483647 w 170"/>
                  <a:gd name="T53" fmla="*/ 2147483647 h 232"/>
                  <a:gd name="T54" fmla="*/ 2147483647 w 170"/>
                  <a:gd name="T55" fmla="*/ 2147483647 h 232"/>
                  <a:gd name="T56" fmla="*/ 2147483647 w 170"/>
                  <a:gd name="T57" fmla="*/ 2147483647 h 232"/>
                  <a:gd name="T58" fmla="*/ 2147483647 w 170"/>
                  <a:gd name="T59" fmla="*/ 2147483647 h 232"/>
                  <a:gd name="T60" fmla="*/ 2147483647 w 170"/>
                  <a:gd name="T61" fmla="*/ 2147483647 h 232"/>
                  <a:gd name="T62" fmla="*/ 2147483647 w 170"/>
                  <a:gd name="T63" fmla="*/ 2147483647 h 232"/>
                  <a:gd name="T64" fmla="*/ 2147483647 w 170"/>
                  <a:gd name="T65" fmla="*/ 0 h 232"/>
                  <a:gd name="T66" fmla="*/ 2147483647 w 170"/>
                  <a:gd name="T67" fmla="*/ 0 h 232"/>
                  <a:gd name="T68" fmla="*/ 2147483647 w 170"/>
                  <a:gd name="T69" fmla="*/ 0 h 232"/>
                  <a:gd name="T70" fmla="*/ 0 w 170"/>
                  <a:gd name="T71" fmla="*/ 2147483647 h 232"/>
                  <a:gd name="T72" fmla="*/ 0 w 170"/>
                  <a:gd name="T73" fmla="*/ 2147483647 h 232"/>
                  <a:gd name="T74" fmla="*/ 0 w 170"/>
                  <a:gd name="T75" fmla="*/ 2147483647 h 232"/>
                  <a:gd name="T76" fmla="*/ 0 w 170"/>
                  <a:gd name="T77" fmla="*/ 2147483647 h 232"/>
                  <a:gd name="T78" fmla="*/ 0 w 170"/>
                  <a:gd name="T79" fmla="*/ 2147483647 h 232"/>
                  <a:gd name="T80" fmla="*/ 0 w 170"/>
                  <a:gd name="T81" fmla="*/ 2147483647 h 232"/>
                  <a:gd name="T82" fmla="*/ 0 w 170"/>
                  <a:gd name="T83" fmla="*/ 2147483647 h 232"/>
                  <a:gd name="T84" fmla="*/ 2147483647 w 170"/>
                  <a:gd name="T85" fmla="*/ 2147483647 h 232"/>
                  <a:gd name="T86" fmla="*/ 2147483647 w 170"/>
                  <a:gd name="T87" fmla="*/ 2147483647 h 232"/>
                  <a:gd name="T88" fmla="*/ 2147483647 w 170"/>
                  <a:gd name="T89" fmla="*/ 2147483647 h 232"/>
                  <a:gd name="T90" fmla="*/ 2147483647 w 170"/>
                  <a:gd name="T91" fmla="*/ 2147483647 h 232"/>
                  <a:gd name="T92" fmla="*/ 2147483647 w 170"/>
                  <a:gd name="T93" fmla="*/ 2147483647 h 232"/>
                  <a:gd name="T94" fmla="*/ 2147483647 w 170"/>
                  <a:gd name="T95" fmla="*/ 2147483647 h 232"/>
                  <a:gd name="T96" fmla="*/ 2147483647 w 170"/>
                  <a:gd name="T97" fmla="*/ 2147483647 h 232"/>
                  <a:gd name="T98" fmla="*/ 2147483647 w 170"/>
                  <a:gd name="T99" fmla="*/ 2147483647 h 232"/>
                  <a:gd name="T100" fmla="*/ 2147483647 w 170"/>
                  <a:gd name="T101" fmla="*/ 2147483647 h 232"/>
                  <a:gd name="T102" fmla="*/ 2147483647 w 170"/>
                  <a:gd name="T103" fmla="*/ 2147483647 h 232"/>
                  <a:gd name="T104" fmla="*/ 2147483647 w 170"/>
                  <a:gd name="T105" fmla="*/ 2147483647 h 232"/>
                  <a:gd name="T106" fmla="*/ 2147483647 w 170"/>
                  <a:gd name="T107" fmla="*/ 2147483647 h 232"/>
                  <a:gd name="T108" fmla="*/ 2147483647 w 170"/>
                  <a:gd name="T109" fmla="*/ 2147483647 h 232"/>
                  <a:gd name="T110" fmla="*/ 2147483647 w 170"/>
                  <a:gd name="T111" fmla="*/ 2147483647 h 232"/>
                  <a:gd name="T112" fmla="*/ 2147483647 w 170"/>
                  <a:gd name="T113" fmla="*/ 2147483647 h 232"/>
                  <a:gd name="T114" fmla="*/ 2147483647 w 170"/>
                  <a:gd name="T115" fmla="*/ 2147483647 h 232"/>
                  <a:gd name="T116" fmla="*/ 2147483647 w 170"/>
                  <a:gd name="T117" fmla="*/ 2147483647 h 232"/>
                  <a:gd name="T118" fmla="*/ 2147483647 w 170"/>
                  <a:gd name="T119" fmla="*/ 2147483647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2"/>
                  <a:gd name="T182" fmla="*/ 170 w 1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2">
                    <a:moveTo>
                      <a:pt x="165" y="189"/>
                    </a:moveTo>
                    <a:lnTo>
                      <a:pt x="165" y="189"/>
                    </a:lnTo>
                    <a:lnTo>
                      <a:pt x="94" y="222"/>
                    </a:lnTo>
                    <a:lnTo>
                      <a:pt x="94" y="5"/>
                    </a:lnTo>
                    <a:lnTo>
                      <a:pt x="165" y="17"/>
                    </a:lnTo>
                    <a:lnTo>
                      <a:pt x="165" y="189"/>
                    </a:lnTo>
                    <a:close/>
                    <a:moveTo>
                      <a:pt x="85" y="224"/>
                    </a:moveTo>
                    <a:lnTo>
                      <a:pt x="85" y="224"/>
                    </a:lnTo>
                    <a:lnTo>
                      <a:pt x="83" y="227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90" y="5"/>
                    </a:lnTo>
                    <a:lnTo>
                      <a:pt x="90" y="224"/>
                    </a:lnTo>
                    <a:lnTo>
                      <a:pt x="85" y="224"/>
                    </a:lnTo>
                    <a:close/>
                    <a:moveTo>
                      <a:pt x="80" y="227"/>
                    </a:moveTo>
                    <a:lnTo>
                      <a:pt x="80" y="227"/>
                    </a:lnTo>
                    <a:lnTo>
                      <a:pt x="61" y="224"/>
                    </a:lnTo>
                    <a:lnTo>
                      <a:pt x="47" y="224"/>
                    </a:lnTo>
                    <a:lnTo>
                      <a:pt x="35" y="222"/>
                    </a:lnTo>
                    <a:lnTo>
                      <a:pt x="24" y="222"/>
                    </a:lnTo>
                    <a:lnTo>
                      <a:pt x="16" y="220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2" y="7"/>
                    </a:lnTo>
                    <a:lnTo>
                      <a:pt x="80" y="2"/>
                    </a:lnTo>
                    <a:lnTo>
                      <a:pt x="80" y="227"/>
                    </a:lnTo>
                    <a:close/>
                    <a:moveTo>
                      <a:pt x="168" y="12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9" y="222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33" y="227"/>
                    </a:lnTo>
                    <a:lnTo>
                      <a:pt x="47" y="229"/>
                    </a:lnTo>
                    <a:lnTo>
                      <a:pt x="61" y="229"/>
                    </a:lnTo>
                    <a:lnTo>
                      <a:pt x="80" y="232"/>
                    </a:lnTo>
                    <a:lnTo>
                      <a:pt x="83" y="229"/>
                    </a:lnTo>
                    <a:lnTo>
                      <a:pt x="85" y="229"/>
                    </a:lnTo>
                    <a:lnTo>
                      <a:pt x="87" y="229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9"/>
                    </a:lnTo>
                    <a:lnTo>
                      <a:pt x="170" y="14"/>
                    </a:lnTo>
                    <a:lnTo>
                      <a:pt x="168" y="1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49" name="Freeform 159"/>
              <p:cNvSpPr>
                <a:spLocks/>
              </p:cNvSpPr>
              <p:nvPr/>
            </p:nvSpPr>
            <p:spPr bwMode="auto">
              <a:xfrm>
                <a:off x="2727325" y="4065588"/>
                <a:ext cx="53975" cy="193675"/>
              </a:xfrm>
              <a:custGeom>
                <a:avLst/>
                <a:gdLst>
                  <a:gd name="T0" fmla="*/ 2147483647 w 31"/>
                  <a:gd name="T1" fmla="*/ 2147483647 h 111"/>
                  <a:gd name="T2" fmla="*/ 2147483647 w 31"/>
                  <a:gd name="T3" fmla="*/ 2147483647 h 111"/>
                  <a:gd name="T4" fmla="*/ 2147483647 w 31"/>
                  <a:gd name="T5" fmla="*/ 2147483647 h 111"/>
                  <a:gd name="T6" fmla="*/ 2147483647 w 31"/>
                  <a:gd name="T7" fmla="*/ 2147483647 h 111"/>
                  <a:gd name="T8" fmla="*/ 2147483647 w 31"/>
                  <a:gd name="T9" fmla="*/ 2147483647 h 111"/>
                  <a:gd name="T10" fmla="*/ 2147483647 w 31"/>
                  <a:gd name="T11" fmla="*/ 2147483647 h 111"/>
                  <a:gd name="T12" fmla="*/ 2147483647 w 31"/>
                  <a:gd name="T13" fmla="*/ 2147483647 h 111"/>
                  <a:gd name="T14" fmla="*/ 2147483647 w 31"/>
                  <a:gd name="T15" fmla="*/ 2147483647 h 111"/>
                  <a:gd name="T16" fmla="*/ 2147483647 w 31"/>
                  <a:gd name="T17" fmla="*/ 2147483647 h 111"/>
                  <a:gd name="T18" fmla="*/ 2147483647 w 31"/>
                  <a:gd name="T19" fmla="*/ 2147483647 h 111"/>
                  <a:gd name="T20" fmla="*/ 2147483647 w 31"/>
                  <a:gd name="T21" fmla="*/ 0 h 111"/>
                  <a:gd name="T22" fmla="*/ 0 w 31"/>
                  <a:gd name="T23" fmla="*/ 0 h 111"/>
                  <a:gd name="T24" fmla="*/ 0 w 31"/>
                  <a:gd name="T25" fmla="*/ 2147483647 h 111"/>
                  <a:gd name="T26" fmla="*/ 2147483647 w 31"/>
                  <a:gd name="T27" fmla="*/ 2147483647 h 111"/>
                  <a:gd name="T28" fmla="*/ 2147483647 w 31"/>
                  <a:gd name="T29" fmla="*/ 2147483647 h 111"/>
                  <a:gd name="T30" fmla="*/ 2147483647 w 31"/>
                  <a:gd name="T31" fmla="*/ 2147483647 h 111"/>
                  <a:gd name="T32" fmla="*/ 2147483647 w 31"/>
                  <a:gd name="T33" fmla="*/ 2147483647 h 111"/>
                  <a:gd name="T34" fmla="*/ 2147483647 w 31"/>
                  <a:gd name="T35" fmla="*/ 2147483647 h 111"/>
                  <a:gd name="T36" fmla="*/ 2147483647 w 31"/>
                  <a:gd name="T37" fmla="*/ 2147483647 h 111"/>
                  <a:gd name="T38" fmla="*/ 2147483647 w 31"/>
                  <a:gd name="T39" fmla="*/ 2147483647 h 111"/>
                  <a:gd name="T40" fmla="*/ 2147483647 w 31"/>
                  <a:gd name="T41" fmla="*/ 2147483647 h 111"/>
                  <a:gd name="T42" fmla="*/ 2147483647 w 31"/>
                  <a:gd name="T43" fmla="*/ 2147483647 h 111"/>
                  <a:gd name="T44" fmla="*/ 2147483647 w 31"/>
                  <a:gd name="T45" fmla="*/ 2147483647 h 111"/>
                  <a:gd name="T46" fmla="*/ 2147483647 w 31"/>
                  <a:gd name="T47" fmla="*/ 2147483647 h 111"/>
                  <a:gd name="T48" fmla="*/ 2147483647 w 31"/>
                  <a:gd name="T49" fmla="*/ 2147483647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111"/>
                  <a:gd name="T77" fmla="*/ 31 w 31"/>
                  <a:gd name="T78" fmla="*/ 111 h 1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111">
                    <a:moveTo>
                      <a:pt x="19" y="36"/>
                    </a:moveTo>
                    <a:lnTo>
                      <a:pt x="19" y="36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9" y="107"/>
                    </a:lnTo>
                    <a:lnTo>
                      <a:pt x="19" y="109"/>
                    </a:lnTo>
                    <a:lnTo>
                      <a:pt x="31" y="111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0" name="Freeform 160"/>
              <p:cNvSpPr>
                <a:spLocks/>
              </p:cNvSpPr>
              <p:nvPr/>
            </p:nvSpPr>
            <p:spPr bwMode="auto">
              <a:xfrm>
                <a:off x="2784475" y="4065588"/>
                <a:ext cx="63500" cy="198437"/>
              </a:xfrm>
              <a:custGeom>
                <a:avLst/>
                <a:gdLst>
                  <a:gd name="T0" fmla="*/ 2147483647 w 36"/>
                  <a:gd name="T1" fmla="*/ 2147483647 h 114"/>
                  <a:gd name="T2" fmla="*/ 0 w 36"/>
                  <a:gd name="T3" fmla="*/ 0 h 114"/>
                  <a:gd name="T4" fmla="*/ 0 w 36"/>
                  <a:gd name="T5" fmla="*/ 2147483647 h 114"/>
                  <a:gd name="T6" fmla="*/ 2147483647 w 36"/>
                  <a:gd name="T7" fmla="*/ 2147483647 h 114"/>
                  <a:gd name="T8" fmla="*/ 2147483647 w 36"/>
                  <a:gd name="T9" fmla="*/ 2147483647 h 114"/>
                  <a:gd name="T10" fmla="*/ 2147483647 w 36"/>
                  <a:gd name="T11" fmla="*/ 2147483647 h 114"/>
                  <a:gd name="T12" fmla="*/ 2147483647 w 36"/>
                  <a:gd name="T13" fmla="*/ 2147483647 h 114"/>
                  <a:gd name="T14" fmla="*/ 2147483647 w 36"/>
                  <a:gd name="T15" fmla="*/ 2147483647 h 114"/>
                  <a:gd name="T16" fmla="*/ 2147483647 w 36"/>
                  <a:gd name="T17" fmla="*/ 2147483647 h 114"/>
                  <a:gd name="T18" fmla="*/ 2147483647 w 36"/>
                  <a:gd name="T19" fmla="*/ 2147483647 h 114"/>
                  <a:gd name="T20" fmla="*/ 2147483647 w 36"/>
                  <a:gd name="T21" fmla="*/ 2147483647 h 114"/>
                  <a:gd name="T22" fmla="*/ 2147483647 w 36"/>
                  <a:gd name="T23" fmla="*/ 2147483647 h 114"/>
                  <a:gd name="T24" fmla="*/ 2147483647 w 36"/>
                  <a:gd name="T25" fmla="*/ 2147483647 h 114"/>
                  <a:gd name="T26" fmla="*/ 2147483647 w 36"/>
                  <a:gd name="T27" fmla="*/ 2147483647 h 114"/>
                  <a:gd name="T28" fmla="*/ 2147483647 w 36"/>
                  <a:gd name="T29" fmla="*/ 2147483647 h 114"/>
                  <a:gd name="T30" fmla="*/ 2147483647 w 36"/>
                  <a:gd name="T31" fmla="*/ 2147483647 h 114"/>
                  <a:gd name="T32" fmla="*/ 2147483647 w 36"/>
                  <a:gd name="T33" fmla="*/ 2147483647 h 114"/>
                  <a:gd name="T34" fmla="*/ 2147483647 w 36"/>
                  <a:gd name="T35" fmla="*/ 2147483647 h 114"/>
                  <a:gd name="T36" fmla="*/ 0 w 36"/>
                  <a:gd name="T37" fmla="*/ 2147483647 h 114"/>
                  <a:gd name="T38" fmla="*/ 0 w 36"/>
                  <a:gd name="T39" fmla="*/ 2147483647 h 114"/>
                  <a:gd name="T40" fmla="*/ 2147483647 w 36"/>
                  <a:gd name="T41" fmla="*/ 2147483647 h 114"/>
                  <a:gd name="T42" fmla="*/ 2147483647 w 36"/>
                  <a:gd name="T43" fmla="*/ 2147483647 h 114"/>
                  <a:gd name="T44" fmla="*/ 2147483647 w 36"/>
                  <a:gd name="T45" fmla="*/ 2147483647 h 114"/>
                  <a:gd name="T46" fmla="*/ 2147483647 w 36"/>
                  <a:gd name="T47" fmla="*/ 2147483647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14"/>
                  <a:gd name="T74" fmla="*/ 36 w 36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14">
                    <a:moveTo>
                      <a:pt x="36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111"/>
                    </a:lnTo>
                    <a:lnTo>
                      <a:pt x="17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1" name="Freeform 161"/>
              <p:cNvSpPr>
                <a:spLocks/>
              </p:cNvSpPr>
              <p:nvPr/>
            </p:nvSpPr>
            <p:spPr bwMode="auto">
              <a:xfrm>
                <a:off x="2770188" y="4106863"/>
                <a:ext cx="31750" cy="38100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2147483647 w 19"/>
                  <a:gd name="T11" fmla="*/ 2147483647 h 21"/>
                  <a:gd name="T12" fmla="*/ 2147483647 w 19"/>
                  <a:gd name="T13" fmla="*/ 2147483647 h 21"/>
                  <a:gd name="T14" fmla="*/ 2147483647 w 19"/>
                  <a:gd name="T15" fmla="*/ 0 h 21"/>
                  <a:gd name="T16" fmla="*/ 2147483647 w 19"/>
                  <a:gd name="T17" fmla="*/ 0 h 21"/>
                  <a:gd name="T18" fmla="*/ 2147483647 w 19"/>
                  <a:gd name="T19" fmla="*/ 0 h 21"/>
                  <a:gd name="T20" fmla="*/ 2147483647 w 19"/>
                  <a:gd name="T21" fmla="*/ 0 h 21"/>
                  <a:gd name="T22" fmla="*/ 2147483647 w 19"/>
                  <a:gd name="T23" fmla="*/ 0 h 21"/>
                  <a:gd name="T24" fmla="*/ 2147483647 w 19"/>
                  <a:gd name="T25" fmla="*/ 2147483647 h 21"/>
                  <a:gd name="T26" fmla="*/ 2147483647 w 19"/>
                  <a:gd name="T27" fmla="*/ 2147483647 h 21"/>
                  <a:gd name="T28" fmla="*/ 0 w 19"/>
                  <a:gd name="T29" fmla="*/ 2147483647 h 21"/>
                  <a:gd name="T30" fmla="*/ 0 w 19"/>
                  <a:gd name="T31" fmla="*/ 2147483647 h 21"/>
                  <a:gd name="T32" fmla="*/ 0 w 19"/>
                  <a:gd name="T33" fmla="*/ 2147483647 h 21"/>
                  <a:gd name="T34" fmla="*/ 0 w 19"/>
                  <a:gd name="T35" fmla="*/ 2147483647 h 21"/>
                  <a:gd name="T36" fmla="*/ 0 w 19"/>
                  <a:gd name="T37" fmla="*/ 2147483647 h 21"/>
                  <a:gd name="T38" fmla="*/ 0 w 19"/>
                  <a:gd name="T39" fmla="*/ 2147483647 h 21"/>
                  <a:gd name="T40" fmla="*/ 0 w 19"/>
                  <a:gd name="T41" fmla="*/ 2147483647 h 21"/>
                  <a:gd name="T42" fmla="*/ 2147483647 w 19"/>
                  <a:gd name="T43" fmla="*/ 2147483647 h 21"/>
                  <a:gd name="T44" fmla="*/ 2147483647 w 19"/>
                  <a:gd name="T45" fmla="*/ 2147483647 h 21"/>
                  <a:gd name="T46" fmla="*/ 2147483647 w 19"/>
                  <a:gd name="T47" fmla="*/ 2147483647 h 21"/>
                  <a:gd name="T48" fmla="*/ 2147483647 w 19"/>
                  <a:gd name="T49" fmla="*/ 2147483647 h 21"/>
                  <a:gd name="T50" fmla="*/ 2147483647 w 19"/>
                  <a:gd name="T51" fmla="*/ 2147483647 h 21"/>
                  <a:gd name="T52" fmla="*/ 2147483647 w 19"/>
                  <a:gd name="T53" fmla="*/ 2147483647 h 21"/>
                  <a:gd name="T54" fmla="*/ 2147483647 w 19"/>
                  <a:gd name="T55" fmla="*/ 2147483647 h 21"/>
                  <a:gd name="T56" fmla="*/ 2147483647 w 19"/>
                  <a:gd name="T57" fmla="*/ 2147483647 h 21"/>
                  <a:gd name="T58" fmla="*/ 2147483647 w 19"/>
                  <a:gd name="T59" fmla="*/ 2147483647 h 21"/>
                  <a:gd name="T60" fmla="*/ 2147483647 w 19"/>
                  <a:gd name="T61" fmla="*/ 2147483647 h 21"/>
                  <a:gd name="T62" fmla="*/ 2147483647 w 19"/>
                  <a:gd name="T63" fmla="*/ 2147483647 h 21"/>
                  <a:gd name="T64" fmla="*/ 2147483647 w 19"/>
                  <a:gd name="T65" fmla="*/ 2147483647 h 21"/>
                  <a:gd name="T66" fmla="*/ 2147483647 w 19"/>
                  <a:gd name="T67" fmla="*/ 2147483647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1"/>
                  <a:gd name="T104" fmla="*/ 19 w 19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1">
                    <a:moveTo>
                      <a:pt x="19" y="12"/>
                    </a:moveTo>
                    <a:lnTo>
                      <a:pt x="19" y="12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E7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2" name="Freeform 162"/>
              <p:cNvSpPr>
                <a:spLocks/>
              </p:cNvSpPr>
              <p:nvPr/>
            </p:nvSpPr>
            <p:spPr bwMode="auto">
              <a:xfrm>
                <a:off x="2770188" y="4111625"/>
                <a:ext cx="23812" cy="28575"/>
              </a:xfrm>
              <a:custGeom>
                <a:avLst/>
                <a:gdLst>
                  <a:gd name="T0" fmla="*/ 2147483647 w 14"/>
                  <a:gd name="T1" fmla="*/ 2147483647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2147483647 w 14"/>
                  <a:gd name="T29" fmla="*/ 0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0 w 14"/>
                  <a:gd name="T35" fmla="*/ 2147483647 h 17"/>
                  <a:gd name="T36" fmla="*/ 0 w 14"/>
                  <a:gd name="T37" fmla="*/ 2147483647 h 17"/>
                  <a:gd name="T38" fmla="*/ 0 w 14"/>
                  <a:gd name="T39" fmla="*/ 2147483647 h 17"/>
                  <a:gd name="T40" fmla="*/ 0 w 14"/>
                  <a:gd name="T41" fmla="*/ 2147483647 h 17"/>
                  <a:gd name="T42" fmla="*/ 0 w 14"/>
                  <a:gd name="T43" fmla="*/ 2147483647 h 17"/>
                  <a:gd name="T44" fmla="*/ 0 w 14"/>
                  <a:gd name="T45" fmla="*/ 2147483647 h 17"/>
                  <a:gd name="T46" fmla="*/ 0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2147483647 h 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7"/>
                  <a:gd name="T128" fmla="*/ 14 w 14"/>
                  <a:gd name="T129" fmla="*/ 17 h 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7">
                    <a:moveTo>
                      <a:pt x="11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3" name="Freeform 163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4" name="Freeform 164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5" name="Freeform 165"/>
              <p:cNvSpPr>
                <a:spLocks/>
              </p:cNvSpPr>
              <p:nvPr/>
            </p:nvSpPr>
            <p:spPr bwMode="auto">
              <a:xfrm>
                <a:off x="2736850" y="4000500"/>
                <a:ext cx="3175" cy="4763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9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6" name="Freeform 166"/>
              <p:cNvSpPr>
                <a:spLocks noEditPoints="1"/>
              </p:cNvSpPr>
              <p:nvPr/>
            </p:nvSpPr>
            <p:spPr bwMode="auto">
              <a:xfrm>
                <a:off x="2747963" y="3992563"/>
                <a:ext cx="100012" cy="60325"/>
              </a:xfrm>
              <a:custGeom>
                <a:avLst/>
                <a:gdLst>
                  <a:gd name="T0" fmla="*/ 2147483647 w 57"/>
                  <a:gd name="T1" fmla="*/ 2147483647 h 35"/>
                  <a:gd name="T2" fmla="*/ 2147483647 w 57"/>
                  <a:gd name="T3" fmla="*/ 2147483647 h 35"/>
                  <a:gd name="T4" fmla="*/ 2147483647 w 57"/>
                  <a:gd name="T5" fmla="*/ 2147483647 h 35"/>
                  <a:gd name="T6" fmla="*/ 2147483647 w 57"/>
                  <a:gd name="T7" fmla="*/ 2147483647 h 35"/>
                  <a:gd name="T8" fmla="*/ 2147483647 w 57"/>
                  <a:gd name="T9" fmla="*/ 2147483647 h 35"/>
                  <a:gd name="T10" fmla="*/ 2147483647 w 57"/>
                  <a:gd name="T11" fmla="*/ 2147483647 h 35"/>
                  <a:gd name="T12" fmla="*/ 2147483647 w 57"/>
                  <a:gd name="T13" fmla="*/ 2147483647 h 35"/>
                  <a:gd name="T14" fmla="*/ 2147483647 w 57"/>
                  <a:gd name="T15" fmla="*/ 2147483647 h 35"/>
                  <a:gd name="T16" fmla="*/ 2147483647 w 57"/>
                  <a:gd name="T17" fmla="*/ 2147483647 h 35"/>
                  <a:gd name="T18" fmla="*/ 2147483647 w 57"/>
                  <a:gd name="T19" fmla="*/ 2147483647 h 35"/>
                  <a:gd name="T20" fmla="*/ 2147483647 w 57"/>
                  <a:gd name="T21" fmla="*/ 2147483647 h 35"/>
                  <a:gd name="T22" fmla="*/ 2147483647 w 57"/>
                  <a:gd name="T23" fmla="*/ 2147483647 h 35"/>
                  <a:gd name="T24" fmla="*/ 2147483647 w 57"/>
                  <a:gd name="T25" fmla="*/ 2147483647 h 35"/>
                  <a:gd name="T26" fmla="*/ 2147483647 w 57"/>
                  <a:gd name="T27" fmla="*/ 2147483647 h 35"/>
                  <a:gd name="T28" fmla="*/ 2147483647 w 57"/>
                  <a:gd name="T29" fmla="*/ 2147483647 h 35"/>
                  <a:gd name="T30" fmla="*/ 2147483647 w 57"/>
                  <a:gd name="T31" fmla="*/ 2147483647 h 35"/>
                  <a:gd name="T32" fmla="*/ 2147483647 w 57"/>
                  <a:gd name="T33" fmla="*/ 0 h 35"/>
                  <a:gd name="T34" fmla="*/ 0 w 57"/>
                  <a:gd name="T35" fmla="*/ 0 h 35"/>
                  <a:gd name="T36" fmla="*/ 0 w 57"/>
                  <a:gd name="T37" fmla="*/ 0 h 35"/>
                  <a:gd name="T38" fmla="*/ 0 w 57"/>
                  <a:gd name="T39" fmla="*/ 0 h 35"/>
                  <a:gd name="T40" fmla="*/ 0 w 57"/>
                  <a:gd name="T41" fmla="*/ 2147483647 h 35"/>
                  <a:gd name="T42" fmla="*/ 0 w 57"/>
                  <a:gd name="T43" fmla="*/ 2147483647 h 35"/>
                  <a:gd name="T44" fmla="*/ 0 w 57"/>
                  <a:gd name="T45" fmla="*/ 2147483647 h 35"/>
                  <a:gd name="T46" fmla="*/ 2147483647 w 57"/>
                  <a:gd name="T47" fmla="*/ 2147483647 h 35"/>
                  <a:gd name="T48" fmla="*/ 2147483647 w 57"/>
                  <a:gd name="T49" fmla="*/ 2147483647 h 35"/>
                  <a:gd name="T50" fmla="*/ 2147483647 w 57"/>
                  <a:gd name="T51" fmla="*/ 2147483647 h 35"/>
                  <a:gd name="T52" fmla="*/ 2147483647 w 57"/>
                  <a:gd name="T53" fmla="*/ 0 h 35"/>
                  <a:gd name="T54" fmla="*/ 2147483647 w 57"/>
                  <a:gd name="T55" fmla="*/ 0 h 35"/>
                  <a:gd name="T56" fmla="*/ 2147483647 w 5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35"/>
                  <a:gd name="T89" fmla="*/ 57 w 5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35">
                    <a:moveTo>
                      <a:pt x="2" y="33"/>
                    </a:moveTo>
                    <a:lnTo>
                      <a:pt x="12" y="19"/>
                    </a:lnTo>
                    <a:lnTo>
                      <a:pt x="54" y="19"/>
                    </a:lnTo>
                    <a:lnTo>
                      <a:pt x="54" y="35"/>
                    </a:lnTo>
                    <a:lnTo>
                      <a:pt x="2" y="33"/>
                    </a:lnTo>
                    <a:close/>
                    <a:moveTo>
                      <a:pt x="9" y="2"/>
                    </a:moveTo>
                    <a:lnTo>
                      <a:pt x="9" y="16"/>
                    </a:lnTo>
                    <a:lnTo>
                      <a:pt x="2" y="31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  <a:moveTo>
                      <a:pt x="54" y="16"/>
                    </a:moveTo>
                    <a:lnTo>
                      <a:pt x="54" y="16"/>
                    </a:lnTo>
                    <a:lnTo>
                      <a:pt x="12" y="16"/>
                    </a:lnTo>
                    <a:lnTo>
                      <a:pt x="12" y="2"/>
                    </a:lnTo>
                    <a:lnTo>
                      <a:pt x="54" y="2"/>
                    </a:lnTo>
                    <a:lnTo>
                      <a:pt x="54" y="16"/>
                    </a:lnTo>
                    <a:close/>
                    <a:moveTo>
                      <a:pt x="57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7" name="Freeform 167"/>
              <p:cNvSpPr>
                <a:spLocks/>
              </p:cNvSpPr>
              <p:nvPr/>
            </p:nvSpPr>
            <p:spPr bwMode="auto">
              <a:xfrm>
                <a:off x="2740025" y="39052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5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8" name="Freeform 168"/>
              <p:cNvSpPr>
                <a:spLocks noEditPoints="1"/>
              </p:cNvSpPr>
              <p:nvPr/>
            </p:nvSpPr>
            <p:spPr bwMode="auto">
              <a:xfrm>
                <a:off x="2736850" y="3902075"/>
                <a:ext cx="103188" cy="36513"/>
              </a:xfrm>
              <a:custGeom>
                <a:avLst/>
                <a:gdLst>
                  <a:gd name="T0" fmla="*/ 2147483647 w 59"/>
                  <a:gd name="T1" fmla="*/ 2147483647 h 21"/>
                  <a:gd name="T2" fmla="*/ 2147483647 w 59"/>
                  <a:gd name="T3" fmla="*/ 2147483647 h 21"/>
                  <a:gd name="T4" fmla="*/ 2147483647 w 59"/>
                  <a:gd name="T5" fmla="*/ 2147483647 h 21"/>
                  <a:gd name="T6" fmla="*/ 2147483647 w 59"/>
                  <a:gd name="T7" fmla="*/ 2147483647 h 21"/>
                  <a:gd name="T8" fmla="*/ 2147483647 w 59"/>
                  <a:gd name="T9" fmla="*/ 2147483647 h 21"/>
                  <a:gd name="T10" fmla="*/ 2147483647 w 59"/>
                  <a:gd name="T11" fmla="*/ 2147483647 h 21"/>
                  <a:gd name="T12" fmla="*/ 2147483647 w 59"/>
                  <a:gd name="T13" fmla="*/ 2147483647 h 21"/>
                  <a:gd name="T14" fmla="*/ 2147483647 w 59"/>
                  <a:gd name="T15" fmla="*/ 2147483647 h 21"/>
                  <a:gd name="T16" fmla="*/ 2147483647 w 59"/>
                  <a:gd name="T17" fmla="*/ 2147483647 h 21"/>
                  <a:gd name="T18" fmla="*/ 2147483647 w 59"/>
                  <a:gd name="T19" fmla="*/ 2147483647 h 21"/>
                  <a:gd name="T20" fmla="*/ 2147483647 w 59"/>
                  <a:gd name="T21" fmla="*/ 2147483647 h 21"/>
                  <a:gd name="T22" fmla="*/ 2147483647 w 59"/>
                  <a:gd name="T23" fmla="*/ 2147483647 h 21"/>
                  <a:gd name="T24" fmla="*/ 2147483647 w 59"/>
                  <a:gd name="T25" fmla="*/ 2147483647 h 21"/>
                  <a:gd name="T26" fmla="*/ 2147483647 w 59"/>
                  <a:gd name="T27" fmla="*/ 2147483647 h 21"/>
                  <a:gd name="T28" fmla="*/ 2147483647 w 59"/>
                  <a:gd name="T29" fmla="*/ 0 h 21"/>
                  <a:gd name="T30" fmla="*/ 2147483647 w 59"/>
                  <a:gd name="T31" fmla="*/ 2147483647 h 21"/>
                  <a:gd name="T32" fmla="*/ 2147483647 w 59"/>
                  <a:gd name="T33" fmla="*/ 2147483647 h 21"/>
                  <a:gd name="T34" fmla="*/ 0 w 59"/>
                  <a:gd name="T35" fmla="*/ 2147483647 h 21"/>
                  <a:gd name="T36" fmla="*/ 0 w 59"/>
                  <a:gd name="T37" fmla="*/ 2147483647 h 21"/>
                  <a:gd name="T38" fmla="*/ 2147483647 w 59"/>
                  <a:gd name="T39" fmla="*/ 2147483647 h 21"/>
                  <a:gd name="T40" fmla="*/ 2147483647 w 59"/>
                  <a:gd name="T41" fmla="*/ 2147483647 h 21"/>
                  <a:gd name="T42" fmla="*/ 2147483647 w 59"/>
                  <a:gd name="T43" fmla="*/ 2147483647 h 21"/>
                  <a:gd name="T44" fmla="*/ 2147483647 w 59"/>
                  <a:gd name="T45" fmla="*/ 2147483647 h 21"/>
                  <a:gd name="T46" fmla="*/ 2147483647 w 59"/>
                  <a:gd name="T47" fmla="*/ 2147483647 h 21"/>
                  <a:gd name="T48" fmla="*/ 2147483647 w 59"/>
                  <a:gd name="T49" fmla="*/ 2147483647 h 21"/>
                  <a:gd name="T50" fmla="*/ 2147483647 w 59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21"/>
                  <a:gd name="T80" fmla="*/ 59 w 5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21">
                    <a:moveTo>
                      <a:pt x="2" y="21"/>
                    </a:moveTo>
                    <a:lnTo>
                      <a:pt x="2" y="21"/>
                    </a:lnTo>
                    <a:lnTo>
                      <a:pt x="2" y="14"/>
                    </a:lnTo>
                    <a:lnTo>
                      <a:pt x="59" y="12"/>
                    </a:lnTo>
                    <a:lnTo>
                      <a:pt x="59" y="19"/>
                    </a:lnTo>
                    <a:lnTo>
                      <a:pt x="2" y="21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9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9" y="2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59" name="Freeform 169"/>
              <p:cNvSpPr>
                <a:spLocks noEditPoints="1"/>
              </p:cNvSpPr>
              <p:nvPr/>
            </p:nvSpPr>
            <p:spPr bwMode="auto">
              <a:xfrm>
                <a:off x="2763838" y="4103688"/>
                <a:ext cx="38100" cy="46037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0 w 22"/>
                  <a:gd name="T35" fmla="*/ 2147483647 h 26"/>
                  <a:gd name="T36" fmla="*/ 0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0 h 26"/>
                  <a:gd name="T60" fmla="*/ 2147483647 w 22"/>
                  <a:gd name="T61" fmla="*/ 2147483647 h 26"/>
                  <a:gd name="T62" fmla="*/ 2147483647 w 22"/>
                  <a:gd name="T63" fmla="*/ 2147483647 h 26"/>
                  <a:gd name="T64" fmla="*/ 0 w 22"/>
                  <a:gd name="T65" fmla="*/ 2147483647 h 26"/>
                  <a:gd name="T66" fmla="*/ 0 w 22"/>
                  <a:gd name="T67" fmla="*/ 2147483647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6"/>
                  <a:gd name="T104" fmla="*/ 22 w 22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6">
                    <a:moveTo>
                      <a:pt x="3" y="14"/>
                    </a:moveTo>
                    <a:lnTo>
                      <a:pt x="3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4"/>
                    </a:lnTo>
                    <a:close/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grpSp>
          <p:nvGrpSpPr>
            <p:cNvPr id="156" name="Group 145"/>
            <p:cNvGrpSpPr/>
            <p:nvPr/>
          </p:nvGrpSpPr>
          <p:grpSpPr>
            <a:xfrm>
              <a:off x="4627245" y="1974850"/>
              <a:ext cx="296863" cy="406400"/>
              <a:chOff x="2714625" y="3879850"/>
              <a:chExt cx="296863" cy="406400"/>
            </a:xfrm>
          </p:grpSpPr>
          <p:sp>
            <p:nvSpPr>
              <p:cNvPr id="192" name="Freeform 136"/>
              <p:cNvSpPr>
                <a:spLocks/>
              </p:cNvSpPr>
              <p:nvPr/>
            </p:nvSpPr>
            <p:spPr bwMode="auto">
              <a:xfrm>
                <a:off x="2719388" y="3884613"/>
                <a:ext cx="141287" cy="392112"/>
              </a:xfrm>
              <a:custGeom>
                <a:avLst/>
                <a:gdLst>
                  <a:gd name="T0" fmla="*/ 0 w 81"/>
                  <a:gd name="T1" fmla="*/ 2147483647 h 225"/>
                  <a:gd name="T2" fmla="*/ 0 w 81"/>
                  <a:gd name="T3" fmla="*/ 2147483647 h 225"/>
                  <a:gd name="T4" fmla="*/ 0 w 81"/>
                  <a:gd name="T5" fmla="*/ 2147483647 h 225"/>
                  <a:gd name="T6" fmla="*/ 0 w 81"/>
                  <a:gd name="T7" fmla="*/ 2147483647 h 225"/>
                  <a:gd name="T8" fmla="*/ 0 w 81"/>
                  <a:gd name="T9" fmla="*/ 2147483647 h 225"/>
                  <a:gd name="T10" fmla="*/ 0 w 81"/>
                  <a:gd name="T11" fmla="*/ 2147483647 h 225"/>
                  <a:gd name="T12" fmla="*/ 2147483647 w 81"/>
                  <a:gd name="T13" fmla="*/ 2147483647 h 225"/>
                  <a:gd name="T14" fmla="*/ 2147483647 w 81"/>
                  <a:gd name="T15" fmla="*/ 2147483647 h 225"/>
                  <a:gd name="T16" fmla="*/ 2147483647 w 81"/>
                  <a:gd name="T17" fmla="*/ 2147483647 h 225"/>
                  <a:gd name="T18" fmla="*/ 2147483647 w 81"/>
                  <a:gd name="T19" fmla="*/ 2147483647 h 225"/>
                  <a:gd name="T20" fmla="*/ 2147483647 w 81"/>
                  <a:gd name="T21" fmla="*/ 2147483647 h 225"/>
                  <a:gd name="T22" fmla="*/ 2147483647 w 81"/>
                  <a:gd name="T23" fmla="*/ 2147483647 h 225"/>
                  <a:gd name="T24" fmla="*/ 2147483647 w 81"/>
                  <a:gd name="T25" fmla="*/ 2147483647 h 225"/>
                  <a:gd name="T26" fmla="*/ 2147483647 w 81"/>
                  <a:gd name="T27" fmla="*/ 2147483647 h 225"/>
                  <a:gd name="T28" fmla="*/ 2147483647 w 81"/>
                  <a:gd name="T29" fmla="*/ 0 h 225"/>
                  <a:gd name="T30" fmla="*/ 2147483647 w 81"/>
                  <a:gd name="T31" fmla="*/ 0 h 225"/>
                  <a:gd name="T32" fmla="*/ 0 w 81"/>
                  <a:gd name="T33" fmla="*/ 2147483647 h 2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25"/>
                  <a:gd name="T53" fmla="*/ 81 w 81"/>
                  <a:gd name="T54" fmla="*/ 225 h 2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25">
                    <a:moveTo>
                      <a:pt x="0" y="5"/>
                    </a:moveTo>
                    <a:lnTo>
                      <a:pt x="0" y="5"/>
                    </a:lnTo>
                    <a:lnTo>
                      <a:pt x="0" y="215"/>
                    </a:lnTo>
                    <a:lnTo>
                      <a:pt x="7" y="218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33" y="222"/>
                    </a:lnTo>
                    <a:lnTo>
                      <a:pt x="45" y="222"/>
                    </a:lnTo>
                    <a:lnTo>
                      <a:pt x="59" y="225"/>
                    </a:lnTo>
                    <a:lnTo>
                      <a:pt x="78" y="225"/>
                    </a:lnTo>
                    <a:lnTo>
                      <a:pt x="81" y="225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Freeform 137"/>
              <p:cNvSpPr>
                <a:spLocks/>
              </p:cNvSpPr>
              <p:nvPr/>
            </p:nvSpPr>
            <p:spPr bwMode="auto">
              <a:xfrm>
                <a:off x="2724150" y="3884613"/>
                <a:ext cx="130175" cy="387350"/>
              </a:xfrm>
              <a:custGeom>
                <a:avLst/>
                <a:gdLst>
                  <a:gd name="T0" fmla="*/ 0 w 75"/>
                  <a:gd name="T1" fmla="*/ 2147483647 h 222"/>
                  <a:gd name="T2" fmla="*/ 0 w 75"/>
                  <a:gd name="T3" fmla="*/ 2147483647 h 222"/>
                  <a:gd name="T4" fmla="*/ 0 w 75"/>
                  <a:gd name="T5" fmla="*/ 2147483647 h 222"/>
                  <a:gd name="T6" fmla="*/ 0 w 75"/>
                  <a:gd name="T7" fmla="*/ 2147483647 h 222"/>
                  <a:gd name="T8" fmla="*/ 0 w 75"/>
                  <a:gd name="T9" fmla="*/ 2147483647 h 222"/>
                  <a:gd name="T10" fmla="*/ 0 w 75"/>
                  <a:gd name="T11" fmla="*/ 2147483647 h 222"/>
                  <a:gd name="T12" fmla="*/ 2147483647 w 75"/>
                  <a:gd name="T13" fmla="*/ 2147483647 h 222"/>
                  <a:gd name="T14" fmla="*/ 2147483647 w 75"/>
                  <a:gd name="T15" fmla="*/ 2147483647 h 222"/>
                  <a:gd name="T16" fmla="*/ 2147483647 w 75"/>
                  <a:gd name="T17" fmla="*/ 2147483647 h 222"/>
                  <a:gd name="T18" fmla="*/ 2147483647 w 75"/>
                  <a:gd name="T19" fmla="*/ 2147483647 h 222"/>
                  <a:gd name="T20" fmla="*/ 2147483647 w 75"/>
                  <a:gd name="T21" fmla="*/ 2147483647 h 222"/>
                  <a:gd name="T22" fmla="*/ 2147483647 w 75"/>
                  <a:gd name="T23" fmla="*/ 2147483647 h 222"/>
                  <a:gd name="T24" fmla="*/ 2147483647 w 75"/>
                  <a:gd name="T25" fmla="*/ 2147483647 h 222"/>
                  <a:gd name="T26" fmla="*/ 2147483647 w 75"/>
                  <a:gd name="T27" fmla="*/ 2147483647 h 222"/>
                  <a:gd name="T28" fmla="*/ 2147483647 w 75"/>
                  <a:gd name="T29" fmla="*/ 0 h 222"/>
                  <a:gd name="T30" fmla="*/ 0 w 75"/>
                  <a:gd name="T31" fmla="*/ 2147483647 h 2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222"/>
                  <a:gd name="T50" fmla="*/ 75 w 75"/>
                  <a:gd name="T51" fmla="*/ 222 h 2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222">
                    <a:moveTo>
                      <a:pt x="0" y="5"/>
                    </a:moveTo>
                    <a:lnTo>
                      <a:pt x="0" y="5"/>
                    </a:lnTo>
                    <a:lnTo>
                      <a:pt x="0" y="211"/>
                    </a:lnTo>
                    <a:lnTo>
                      <a:pt x="0" y="213"/>
                    </a:lnTo>
                    <a:lnTo>
                      <a:pt x="7" y="215"/>
                    </a:lnTo>
                    <a:lnTo>
                      <a:pt x="14" y="215"/>
                    </a:lnTo>
                    <a:lnTo>
                      <a:pt x="21" y="218"/>
                    </a:lnTo>
                    <a:lnTo>
                      <a:pt x="30" y="220"/>
                    </a:lnTo>
                    <a:lnTo>
                      <a:pt x="42" y="220"/>
                    </a:lnTo>
                    <a:lnTo>
                      <a:pt x="56" y="222"/>
                    </a:lnTo>
                    <a:lnTo>
                      <a:pt x="75" y="222"/>
                    </a:lnTo>
                    <a:lnTo>
                      <a:pt x="7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Freeform 138"/>
              <p:cNvSpPr>
                <a:spLocks/>
              </p:cNvSpPr>
              <p:nvPr/>
            </p:nvSpPr>
            <p:spPr bwMode="auto">
              <a:xfrm>
                <a:off x="2876550" y="3884613"/>
                <a:ext cx="127000" cy="384175"/>
              </a:xfrm>
              <a:custGeom>
                <a:avLst/>
                <a:gdLst>
                  <a:gd name="T0" fmla="*/ 0 w 73"/>
                  <a:gd name="T1" fmla="*/ 0 h 220"/>
                  <a:gd name="T2" fmla="*/ 0 w 73"/>
                  <a:gd name="T3" fmla="*/ 2147483647 h 220"/>
                  <a:gd name="T4" fmla="*/ 2147483647 w 73"/>
                  <a:gd name="T5" fmla="*/ 2147483647 h 220"/>
                  <a:gd name="T6" fmla="*/ 2147483647 w 73"/>
                  <a:gd name="T7" fmla="*/ 2147483647 h 220"/>
                  <a:gd name="T8" fmla="*/ 0 w 73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0"/>
                  <a:gd name="T17" fmla="*/ 73 w 7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0">
                    <a:moveTo>
                      <a:pt x="0" y="0"/>
                    </a:moveTo>
                    <a:lnTo>
                      <a:pt x="0" y="220"/>
                    </a:lnTo>
                    <a:lnTo>
                      <a:pt x="73" y="187"/>
                    </a:lnTo>
                    <a:lnTo>
                      <a:pt x="7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5" name="Freeform 139"/>
              <p:cNvSpPr>
                <a:spLocks/>
              </p:cNvSpPr>
              <p:nvPr/>
            </p:nvSpPr>
            <p:spPr bwMode="auto">
              <a:xfrm>
                <a:off x="2854325" y="3884613"/>
                <a:ext cx="17463" cy="392112"/>
              </a:xfrm>
              <a:custGeom>
                <a:avLst/>
                <a:gdLst>
                  <a:gd name="T0" fmla="*/ 0 w 10"/>
                  <a:gd name="T1" fmla="*/ 0 h 225"/>
                  <a:gd name="T2" fmla="*/ 0 w 10"/>
                  <a:gd name="T3" fmla="*/ 2147483647 h 225"/>
                  <a:gd name="T4" fmla="*/ 2147483647 w 10"/>
                  <a:gd name="T5" fmla="*/ 2147483647 h 225"/>
                  <a:gd name="T6" fmla="*/ 2147483647 w 10"/>
                  <a:gd name="T7" fmla="*/ 2147483647 h 225"/>
                  <a:gd name="T8" fmla="*/ 2147483647 w 10"/>
                  <a:gd name="T9" fmla="*/ 2147483647 h 225"/>
                  <a:gd name="T10" fmla="*/ 2147483647 w 10"/>
                  <a:gd name="T11" fmla="*/ 2147483647 h 225"/>
                  <a:gd name="T12" fmla="*/ 2147483647 w 10"/>
                  <a:gd name="T13" fmla="*/ 2147483647 h 225"/>
                  <a:gd name="T14" fmla="*/ 2147483647 w 10"/>
                  <a:gd name="T15" fmla="*/ 0 h 225"/>
                  <a:gd name="T16" fmla="*/ 2147483647 w 10"/>
                  <a:gd name="T17" fmla="*/ 0 h 225"/>
                  <a:gd name="T18" fmla="*/ 2147483647 w 10"/>
                  <a:gd name="T19" fmla="*/ 0 h 225"/>
                  <a:gd name="T20" fmla="*/ 0 w 10"/>
                  <a:gd name="T21" fmla="*/ 0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225"/>
                  <a:gd name="T35" fmla="*/ 10 w 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225">
                    <a:moveTo>
                      <a:pt x="0" y="0"/>
                    </a:moveTo>
                    <a:lnTo>
                      <a:pt x="0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2"/>
                    </a:lnTo>
                    <a:lnTo>
                      <a:pt x="10" y="222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6" name="Freeform 140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7" name="Freeform 141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8" name="Freeform 142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9" name="Freeform 143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0" name="Freeform 144"/>
              <p:cNvSpPr>
                <a:spLocks/>
              </p:cNvSpPr>
              <p:nvPr/>
            </p:nvSpPr>
            <p:spPr bwMode="auto">
              <a:xfrm>
                <a:off x="2752725" y="4019550"/>
                <a:ext cx="90488" cy="33338"/>
              </a:xfrm>
              <a:custGeom>
                <a:avLst/>
                <a:gdLst>
                  <a:gd name="T0" fmla="*/ 0 w 52"/>
                  <a:gd name="T1" fmla="*/ 2147483647 h 19"/>
                  <a:gd name="T2" fmla="*/ 0 w 52"/>
                  <a:gd name="T3" fmla="*/ 2147483647 h 19"/>
                  <a:gd name="T4" fmla="*/ 2147483647 w 52"/>
                  <a:gd name="T5" fmla="*/ 2147483647 h 19"/>
                  <a:gd name="T6" fmla="*/ 2147483647 w 52"/>
                  <a:gd name="T7" fmla="*/ 2147483647 h 19"/>
                  <a:gd name="T8" fmla="*/ 2147483647 w 52"/>
                  <a:gd name="T9" fmla="*/ 0 h 19"/>
                  <a:gd name="T10" fmla="*/ 0 w 52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9"/>
                  <a:gd name="T20" fmla="*/ 52 w 5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9">
                    <a:moveTo>
                      <a:pt x="0" y="17"/>
                    </a:moveTo>
                    <a:lnTo>
                      <a:pt x="0" y="17"/>
                    </a:lnTo>
                    <a:lnTo>
                      <a:pt x="52" y="19"/>
                    </a:lnTo>
                    <a:lnTo>
                      <a:pt x="52" y="3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18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1" name="Freeform 145"/>
              <p:cNvSpPr>
                <a:spLocks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0 w 69"/>
                  <a:gd name="T3" fmla="*/ 2147483647 h 49"/>
                  <a:gd name="T4" fmla="*/ 0 w 69"/>
                  <a:gd name="T5" fmla="*/ 2147483647 h 49"/>
                  <a:gd name="T6" fmla="*/ 2147483647 w 69"/>
                  <a:gd name="T7" fmla="*/ 0 h 49"/>
                  <a:gd name="T8" fmla="*/ 2147483647 w 69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9"/>
                  <a:gd name="T17" fmla="*/ 69 w 6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9">
                    <a:moveTo>
                      <a:pt x="69" y="49"/>
                    </a:moveTo>
                    <a:lnTo>
                      <a:pt x="0" y="49"/>
                    </a:lnTo>
                    <a:lnTo>
                      <a:pt x="0" y="2"/>
                    </a:lnTo>
                    <a:lnTo>
                      <a:pt x="69" y="0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2" name="Freeform 146"/>
              <p:cNvSpPr>
                <a:spLocks/>
              </p:cNvSpPr>
              <p:nvPr/>
            </p:nvSpPr>
            <p:spPr bwMode="auto">
              <a:xfrm>
                <a:off x="2730500" y="3902075"/>
                <a:ext cx="117475" cy="77788"/>
              </a:xfrm>
              <a:custGeom>
                <a:avLst/>
                <a:gdLst>
                  <a:gd name="T0" fmla="*/ 2147483647 w 67"/>
                  <a:gd name="T1" fmla="*/ 2147483647 h 45"/>
                  <a:gd name="T2" fmla="*/ 0 w 67"/>
                  <a:gd name="T3" fmla="*/ 2147483647 h 45"/>
                  <a:gd name="T4" fmla="*/ 0 w 67"/>
                  <a:gd name="T5" fmla="*/ 2147483647 h 45"/>
                  <a:gd name="T6" fmla="*/ 2147483647 w 67"/>
                  <a:gd name="T7" fmla="*/ 0 h 45"/>
                  <a:gd name="T8" fmla="*/ 2147483647 w 67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5"/>
                  <a:gd name="T17" fmla="*/ 67 w 6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5">
                    <a:moveTo>
                      <a:pt x="67" y="45"/>
                    </a:moveTo>
                    <a:lnTo>
                      <a:pt x="0" y="45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Freeform 147"/>
              <p:cNvSpPr>
                <a:spLocks noEditPoints="1"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0 h 49"/>
                  <a:gd name="T14" fmla="*/ 2147483647 w 69"/>
                  <a:gd name="T15" fmla="*/ 0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0 h 49"/>
                  <a:gd name="T24" fmla="*/ 2147483647 w 69"/>
                  <a:gd name="T25" fmla="*/ 0 h 49"/>
                  <a:gd name="T26" fmla="*/ 2147483647 w 69"/>
                  <a:gd name="T27" fmla="*/ 0 h 49"/>
                  <a:gd name="T28" fmla="*/ 2147483647 w 69"/>
                  <a:gd name="T29" fmla="*/ 0 h 49"/>
                  <a:gd name="T30" fmla="*/ 0 w 69"/>
                  <a:gd name="T31" fmla="*/ 2147483647 h 49"/>
                  <a:gd name="T32" fmla="*/ 0 w 69"/>
                  <a:gd name="T33" fmla="*/ 2147483647 h 49"/>
                  <a:gd name="T34" fmla="*/ 0 w 69"/>
                  <a:gd name="T35" fmla="*/ 2147483647 h 49"/>
                  <a:gd name="T36" fmla="*/ 0 w 69"/>
                  <a:gd name="T37" fmla="*/ 2147483647 h 49"/>
                  <a:gd name="T38" fmla="*/ 0 w 69"/>
                  <a:gd name="T39" fmla="*/ 2147483647 h 49"/>
                  <a:gd name="T40" fmla="*/ 0 w 69"/>
                  <a:gd name="T41" fmla="*/ 2147483647 h 49"/>
                  <a:gd name="T42" fmla="*/ 2147483647 w 69"/>
                  <a:gd name="T43" fmla="*/ 2147483647 h 49"/>
                  <a:gd name="T44" fmla="*/ 2147483647 w 69"/>
                  <a:gd name="T45" fmla="*/ 2147483647 h 49"/>
                  <a:gd name="T46" fmla="*/ 2147483647 w 69"/>
                  <a:gd name="T47" fmla="*/ 2147483647 h 49"/>
                  <a:gd name="T48" fmla="*/ 2147483647 w 69"/>
                  <a:gd name="T49" fmla="*/ 0 h 49"/>
                  <a:gd name="T50" fmla="*/ 2147483647 w 69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49"/>
                  <a:gd name="T80" fmla="*/ 69 w 69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28"/>
                    </a:lnTo>
                    <a:lnTo>
                      <a:pt x="66" y="26"/>
                    </a:lnTo>
                    <a:lnTo>
                      <a:pt x="66" y="49"/>
                    </a:lnTo>
                    <a:lnTo>
                      <a:pt x="2" y="49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0" y="2"/>
                    </a:lnTo>
                    <a:lnTo>
                      <a:pt x="0" y="49"/>
                    </a:lnTo>
                    <a:lnTo>
                      <a:pt x="69" y="49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Freeform 148"/>
              <p:cNvSpPr>
                <a:spLocks/>
              </p:cNvSpPr>
              <p:nvPr/>
            </p:nvSpPr>
            <p:spPr bwMode="auto">
              <a:xfrm>
                <a:off x="2724150" y="3992563"/>
                <a:ext cx="19050" cy="20637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5" name="Freeform 149"/>
              <p:cNvSpPr>
                <a:spLocks/>
              </p:cNvSpPr>
              <p:nvPr/>
            </p:nvSpPr>
            <p:spPr bwMode="auto">
              <a:xfrm>
                <a:off x="2727325" y="3995738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68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6" name="Freeform 150"/>
              <p:cNvSpPr>
                <a:spLocks noEditPoints="1"/>
              </p:cNvSpPr>
              <p:nvPr/>
            </p:nvSpPr>
            <p:spPr bwMode="auto">
              <a:xfrm>
                <a:off x="2727325" y="3995738"/>
                <a:ext cx="15875" cy="17462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7" name="Freeform 151"/>
              <p:cNvSpPr>
                <a:spLocks/>
              </p:cNvSpPr>
              <p:nvPr/>
            </p:nvSpPr>
            <p:spPr bwMode="auto">
              <a:xfrm>
                <a:off x="2724150" y="4016375"/>
                <a:ext cx="19050" cy="20638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8" name="Freeform 152"/>
              <p:cNvSpPr>
                <a:spLocks/>
              </p:cNvSpPr>
              <p:nvPr/>
            </p:nvSpPr>
            <p:spPr bwMode="auto">
              <a:xfrm>
                <a:off x="2727325" y="4019550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0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9" name="Freeform 153"/>
              <p:cNvSpPr>
                <a:spLocks noEditPoints="1"/>
              </p:cNvSpPr>
              <p:nvPr/>
            </p:nvSpPr>
            <p:spPr bwMode="auto">
              <a:xfrm>
                <a:off x="2727325" y="4019550"/>
                <a:ext cx="15875" cy="17463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0" name="Freeform 154"/>
              <p:cNvSpPr>
                <a:spLocks/>
              </p:cNvSpPr>
              <p:nvPr/>
            </p:nvSpPr>
            <p:spPr bwMode="auto">
              <a:xfrm>
                <a:off x="2740025" y="3905250"/>
                <a:ext cx="100013" cy="33338"/>
              </a:xfrm>
              <a:custGeom>
                <a:avLst/>
                <a:gdLst>
                  <a:gd name="T0" fmla="*/ 2147483647 w 57"/>
                  <a:gd name="T1" fmla="*/ 2147483647 h 19"/>
                  <a:gd name="T2" fmla="*/ 0 w 57"/>
                  <a:gd name="T3" fmla="*/ 2147483647 h 19"/>
                  <a:gd name="T4" fmla="*/ 0 w 57"/>
                  <a:gd name="T5" fmla="*/ 2147483647 h 19"/>
                  <a:gd name="T6" fmla="*/ 2147483647 w 57"/>
                  <a:gd name="T7" fmla="*/ 0 h 19"/>
                  <a:gd name="T8" fmla="*/ 2147483647 w 57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9"/>
                  <a:gd name="T17" fmla="*/ 57 w 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9">
                    <a:moveTo>
                      <a:pt x="57" y="17"/>
                    </a:moveTo>
                    <a:lnTo>
                      <a:pt x="0" y="19"/>
                    </a:lnTo>
                    <a:lnTo>
                      <a:pt x="0" y="3"/>
                    </a:lnTo>
                    <a:lnTo>
                      <a:pt x="57" y="0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1" name="Freeform 155"/>
              <p:cNvSpPr>
                <a:spLocks/>
              </p:cNvSpPr>
              <p:nvPr/>
            </p:nvSpPr>
            <p:spPr bwMode="auto">
              <a:xfrm>
                <a:off x="2740025" y="39179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7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2" name="Rectangle 156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7937"/>
              </a:xfrm>
              <a:prstGeom prst="rect">
                <a:avLst/>
              </a:prstGeom>
              <a:solidFill>
                <a:srgbClr val="7269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157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3175"/>
              </a:xfrm>
              <a:prstGeom prst="rect">
                <a:avLst/>
              </a:prstGeom>
              <a:solidFill>
                <a:srgbClr val="0706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Freeform 158"/>
              <p:cNvSpPr>
                <a:spLocks noEditPoints="1"/>
              </p:cNvSpPr>
              <p:nvPr/>
            </p:nvSpPr>
            <p:spPr bwMode="auto">
              <a:xfrm>
                <a:off x="2714625" y="3879850"/>
                <a:ext cx="296863" cy="406400"/>
              </a:xfrm>
              <a:custGeom>
                <a:avLst/>
                <a:gdLst>
                  <a:gd name="T0" fmla="*/ 2147483647 w 170"/>
                  <a:gd name="T1" fmla="*/ 2147483647 h 232"/>
                  <a:gd name="T2" fmla="*/ 2147483647 w 170"/>
                  <a:gd name="T3" fmla="*/ 2147483647 h 232"/>
                  <a:gd name="T4" fmla="*/ 2147483647 w 170"/>
                  <a:gd name="T5" fmla="*/ 2147483647 h 232"/>
                  <a:gd name="T6" fmla="*/ 2147483647 w 170"/>
                  <a:gd name="T7" fmla="*/ 2147483647 h 232"/>
                  <a:gd name="T8" fmla="*/ 2147483647 w 170"/>
                  <a:gd name="T9" fmla="*/ 2147483647 h 232"/>
                  <a:gd name="T10" fmla="*/ 2147483647 w 170"/>
                  <a:gd name="T11" fmla="*/ 2147483647 h 232"/>
                  <a:gd name="T12" fmla="*/ 2147483647 w 170"/>
                  <a:gd name="T13" fmla="*/ 2147483647 h 232"/>
                  <a:gd name="T14" fmla="*/ 2147483647 w 170"/>
                  <a:gd name="T15" fmla="*/ 2147483647 h 232"/>
                  <a:gd name="T16" fmla="*/ 2147483647 w 170"/>
                  <a:gd name="T17" fmla="*/ 2147483647 h 232"/>
                  <a:gd name="T18" fmla="*/ 2147483647 w 170"/>
                  <a:gd name="T19" fmla="*/ 2147483647 h 232"/>
                  <a:gd name="T20" fmla="*/ 2147483647 w 170"/>
                  <a:gd name="T21" fmla="*/ 2147483647 h 232"/>
                  <a:gd name="T22" fmla="*/ 2147483647 w 170"/>
                  <a:gd name="T23" fmla="*/ 2147483647 h 232"/>
                  <a:gd name="T24" fmla="*/ 2147483647 w 170"/>
                  <a:gd name="T25" fmla="*/ 2147483647 h 232"/>
                  <a:gd name="T26" fmla="*/ 2147483647 w 170"/>
                  <a:gd name="T27" fmla="*/ 2147483647 h 232"/>
                  <a:gd name="T28" fmla="*/ 2147483647 w 170"/>
                  <a:gd name="T29" fmla="*/ 2147483647 h 232"/>
                  <a:gd name="T30" fmla="*/ 2147483647 w 170"/>
                  <a:gd name="T31" fmla="*/ 2147483647 h 232"/>
                  <a:gd name="T32" fmla="*/ 2147483647 w 170"/>
                  <a:gd name="T33" fmla="*/ 2147483647 h 232"/>
                  <a:gd name="T34" fmla="*/ 2147483647 w 170"/>
                  <a:gd name="T35" fmla="*/ 2147483647 h 232"/>
                  <a:gd name="T36" fmla="*/ 2147483647 w 170"/>
                  <a:gd name="T37" fmla="*/ 2147483647 h 232"/>
                  <a:gd name="T38" fmla="*/ 2147483647 w 170"/>
                  <a:gd name="T39" fmla="*/ 2147483647 h 232"/>
                  <a:gd name="T40" fmla="*/ 2147483647 w 170"/>
                  <a:gd name="T41" fmla="*/ 2147483647 h 232"/>
                  <a:gd name="T42" fmla="*/ 2147483647 w 170"/>
                  <a:gd name="T43" fmla="*/ 2147483647 h 232"/>
                  <a:gd name="T44" fmla="*/ 2147483647 w 170"/>
                  <a:gd name="T45" fmla="*/ 2147483647 h 232"/>
                  <a:gd name="T46" fmla="*/ 2147483647 w 170"/>
                  <a:gd name="T47" fmla="*/ 2147483647 h 232"/>
                  <a:gd name="T48" fmla="*/ 2147483647 w 170"/>
                  <a:gd name="T49" fmla="*/ 2147483647 h 232"/>
                  <a:gd name="T50" fmla="*/ 2147483647 w 170"/>
                  <a:gd name="T51" fmla="*/ 2147483647 h 232"/>
                  <a:gd name="T52" fmla="*/ 2147483647 w 170"/>
                  <a:gd name="T53" fmla="*/ 2147483647 h 232"/>
                  <a:gd name="T54" fmla="*/ 2147483647 w 170"/>
                  <a:gd name="T55" fmla="*/ 2147483647 h 232"/>
                  <a:gd name="T56" fmla="*/ 2147483647 w 170"/>
                  <a:gd name="T57" fmla="*/ 2147483647 h 232"/>
                  <a:gd name="T58" fmla="*/ 2147483647 w 170"/>
                  <a:gd name="T59" fmla="*/ 2147483647 h 232"/>
                  <a:gd name="T60" fmla="*/ 2147483647 w 170"/>
                  <a:gd name="T61" fmla="*/ 2147483647 h 232"/>
                  <a:gd name="T62" fmla="*/ 2147483647 w 170"/>
                  <a:gd name="T63" fmla="*/ 2147483647 h 232"/>
                  <a:gd name="T64" fmla="*/ 2147483647 w 170"/>
                  <a:gd name="T65" fmla="*/ 0 h 232"/>
                  <a:gd name="T66" fmla="*/ 2147483647 w 170"/>
                  <a:gd name="T67" fmla="*/ 0 h 232"/>
                  <a:gd name="T68" fmla="*/ 2147483647 w 170"/>
                  <a:gd name="T69" fmla="*/ 0 h 232"/>
                  <a:gd name="T70" fmla="*/ 0 w 170"/>
                  <a:gd name="T71" fmla="*/ 2147483647 h 232"/>
                  <a:gd name="T72" fmla="*/ 0 w 170"/>
                  <a:gd name="T73" fmla="*/ 2147483647 h 232"/>
                  <a:gd name="T74" fmla="*/ 0 w 170"/>
                  <a:gd name="T75" fmla="*/ 2147483647 h 232"/>
                  <a:gd name="T76" fmla="*/ 0 w 170"/>
                  <a:gd name="T77" fmla="*/ 2147483647 h 232"/>
                  <a:gd name="T78" fmla="*/ 0 w 170"/>
                  <a:gd name="T79" fmla="*/ 2147483647 h 232"/>
                  <a:gd name="T80" fmla="*/ 0 w 170"/>
                  <a:gd name="T81" fmla="*/ 2147483647 h 232"/>
                  <a:gd name="T82" fmla="*/ 0 w 170"/>
                  <a:gd name="T83" fmla="*/ 2147483647 h 232"/>
                  <a:gd name="T84" fmla="*/ 2147483647 w 170"/>
                  <a:gd name="T85" fmla="*/ 2147483647 h 232"/>
                  <a:gd name="T86" fmla="*/ 2147483647 w 170"/>
                  <a:gd name="T87" fmla="*/ 2147483647 h 232"/>
                  <a:gd name="T88" fmla="*/ 2147483647 w 170"/>
                  <a:gd name="T89" fmla="*/ 2147483647 h 232"/>
                  <a:gd name="T90" fmla="*/ 2147483647 w 170"/>
                  <a:gd name="T91" fmla="*/ 2147483647 h 232"/>
                  <a:gd name="T92" fmla="*/ 2147483647 w 170"/>
                  <a:gd name="T93" fmla="*/ 2147483647 h 232"/>
                  <a:gd name="T94" fmla="*/ 2147483647 w 170"/>
                  <a:gd name="T95" fmla="*/ 2147483647 h 232"/>
                  <a:gd name="T96" fmla="*/ 2147483647 w 170"/>
                  <a:gd name="T97" fmla="*/ 2147483647 h 232"/>
                  <a:gd name="T98" fmla="*/ 2147483647 w 170"/>
                  <a:gd name="T99" fmla="*/ 2147483647 h 232"/>
                  <a:gd name="T100" fmla="*/ 2147483647 w 170"/>
                  <a:gd name="T101" fmla="*/ 2147483647 h 232"/>
                  <a:gd name="T102" fmla="*/ 2147483647 w 170"/>
                  <a:gd name="T103" fmla="*/ 2147483647 h 232"/>
                  <a:gd name="T104" fmla="*/ 2147483647 w 170"/>
                  <a:gd name="T105" fmla="*/ 2147483647 h 232"/>
                  <a:gd name="T106" fmla="*/ 2147483647 w 170"/>
                  <a:gd name="T107" fmla="*/ 2147483647 h 232"/>
                  <a:gd name="T108" fmla="*/ 2147483647 w 170"/>
                  <a:gd name="T109" fmla="*/ 2147483647 h 232"/>
                  <a:gd name="T110" fmla="*/ 2147483647 w 170"/>
                  <a:gd name="T111" fmla="*/ 2147483647 h 232"/>
                  <a:gd name="T112" fmla="*/ 2147483647 w 170"/>
                  <a:gd name="T113" fmla="*/ 2147483647 h 232"/>
                  <a:gd name="T114" fmla="*/ 2147483647 w 170"/>
                  <a:gd name="T115" fmla="*/ 2147483647 h 232"/>
                  <a:gd name="T116" fmla="*/ 2147483647 w 170"/>
                  <a:gd name="T117" fmla="*/ 2147483647 h 232"/>
                  <a:gd name="T118" fmla="*/ 2147483647 w 170"/>
                  <a:gd name="T119" fmla="*/ 2147483647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2"/>
                  <a:gd name="T182" fmla="*/ 170 w 1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2">
                    <a:moveTo>
                      <a:pt x="165" y="189"/>
                    </a:moveTo>
                    <a:lnTo>
                      <a:pt x="165" y="189"/>
                    </a:lnTo>
                    <a:lnTo>
                      <a:pt x="94" y="222"/>
                    </a:lnTo>
                    <a:lnTo>
                      <a:pt x="94" y="5"/>
                    </a:lnTo>
                    <a:lnTo>
                      <a:pt x="165" y="17"/>
                    </a:lnTo>
                    <a:lnTo>
                      <a:pt x="165" y="189"/>
                    </a:lnTo>
                    <a:close/>
                    <a:moveTo>
                      <a:pt x="85" y="224"/>
                    </a:moveTo>
                    <a:lnTo>
                      <a:pt x="85" y="224"/>
                    </a:lnTo>
                    <a:lnTo>
                      <a:pt x="83" y="227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90" y="5"/>
                    </a:lnTo>
                    <a:lnTo>
                      <a:pt x="90" y="224"/>
                    </a:lnTo>
                    <a:lnTo>
                      <a:pt x="85" y="224"/>
                    </a:lnTo>
                    <a:close/>
                    <a:moveTo>
                      <a:pt x="80" y="227"/>
                    </a:moveTo>
                    <a:lnTo>
                      <a:pt x="80" y="227"/>
                    </a:lnTo>
                    <a:lnTo>
                      <a:pt x="61" y="224"/>
                    </a:lnTo>
                    <a:lnTo>
                      <a:pt x="47" y="224"/>
                    </a:lnTo>
                    <a:lnTo>
                      <a:pt x="35" y="222"/>
                    </a:lnTo>
                    <a:lnTo>
                      <a:pt x="24" y="222"/>
                    </a:lnTo>
                    <a:lnTo>
                      <a:pt x="16" y="220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2" y="7"/>
                    </a:lnTo>
                    <a:lnTo>
                      <a:pt x="80" y="2"/>
                    </a:lnTo>
                    <a:lnTo>
                      <a:pt x="80" y="227"/>
                    </a:lnTo>
                    <a:close/>
                    <a:moveTo>
                      <a:pt x="168" y="12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9" y="222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33" y="227"/>
                    </a:lnTo>
                    <a:lnTo>
                      <a:pt x="47" y="229"/>
                    </a:lnTo>
                    <a:lnTo>
                      <a:pt x="61" y="229"/>
                    </a:lnTo>
                    <a:lnTo>
                      <a:pt x="80" y="232"/>
                    </a:lnTo>
                    <a:lnTo>
                      <a:pt x="83" y="229"/>
                    </a:lnTo>
                    <a:lnTo>
                      <a:pt x="85" y="229"/>
                    </a:lnTo>
                    <a:lnTo>
                      <a:pt x="87" y="229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9"/>
                    </a:lnTo>
                    <a:lnTo>
                      <a:pt x="170" y="14"/>
                    </a:lnTo>
                    <a:lnTo>
                      <a:pt x="168" y="1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5" name="Freeform 159"/>
              <p:cNvSpPr>
                <a:spLocks/>
              </p:cNvSpPr>
              <p:nvPr/>
            </p:nvSpPr>
            <p:spPr bwMode="auto">
              <a:xfrm>
                <a:off x="2727325" y="4065588"/>
                <a:ext cx="53975" cy="193675"/>
              </a:xfrm>
              <a:custGeom>
                <a:avLst/>
                <a:gdLst>
                  <a:gd name="T0" fmla="*/ 2147483647 w 31"/>
                  <a:gd name="T1" fmla="*/ 2147483647 h 111"/>
                  <a:gd name="T2" fmla="*/ 2147483647 w 31"/>
                  <a:gd name="T3" fmla="*/ 2147483647 h 111"/>
                  <a:gd name="T4" fmla="*/ 2147483647 w 31"/>
                  <a:gd name="T5" fmla="*/ 2147483647 h 111"/>
                  <a:gd name="T6" fmla="*/ 2147483647 w 31"/>
                  <a:gd name="T7" fmla="*/ 2147483647 h 111"/>
                  <a:gd name="T8" fmla="*/ 2147483647 w 31"/>
                  <a:gd name="T9" fmla="*/ 2147483647 h 111"/>
                  <a:gd name="T10" fmla="*/ 2147483647 w 31"/>
                  <a:gd name="T11" fmla="*/ 2147483647 h 111"/>
                  <a:gd name="T12" fmla="*/ 2147483647 w 31"/>
                  <a:gd name="T13" fmla="*/ 2147483647 h 111"/>
                  <a:gd name="T14" fmla="*/ 2147483647 w 31"/>
                  <a:gd name="T15" fmla="*/ 2147483647 h 111"/>
                  <a:gd name="T16" fmla="*/ 2147483647 w 31"/>
                  <a:gd name="T17" fmla="*/ 2147483647 h 111"/>
                  <a:gd name="T18" fmla="*/ 2147483647 w 31"/>
                  <a:gd name="T19" fmla="*/ 2147483647 h 111"/>
                  <a:gd name="T20" fmla="*/ 2147483647 w 31"/>
                  <a:gd name="T21" fmla="*/ 0 h 111"/>
                  <a:gd name="T22" fmla="*/ 0 w 31"/>
                  <a:gd name="T23" fmla="*/ 0 h 111"/>
                  <a:gd name="T24" fmla="*/ 0 w 31"/>
                  <a:gd name="T25" fmla="*/ 2147483647 h 111"/>
                  <a:gd name="T26" fmla="*/ 2147483647 w 31"/>
                  <a:gd name="T27" fmla="*/ 2147483647 h 111"/>
                  <a:gd name="T28" fmla="*/ 2147483647 w 31"/>
                  <a:gd name="T29" fmla="*/ 2147483647 h 111"/>
                  <a:gd name="T30" fmla="*/ 2147483647 w 31"/>
                  <a:gd name="T31" fmla="*/ 2147483647 h 111"/>
                  <a:gd name="T32" fmla="*/ 2147483647 w 31"/>
                  <a:gd name="T33" fmla="*/ 2147483647 h 111"/>
                  <a:gd name="T34" fmla="*/ 2147483647 w 31"/>
                  <a:gd name="T35" fmla="*/ 2147483647 h 111"/>
                  <a:gd name="T36" fmla="*/ 2147483647 w 31"/>
                  <a:gd name="T37" fmla="*/ 2147483647 h 111"/>
                  <a:gd name="T38" fmla="*/ 2147483647 w 31"/>
                  <a:gd name="T39" fmla="*/ 2147483647 h 111"/>
                  <a:gd name="T40" fmla="*/ 2147483647 w 31"/>
                  <a:gd name="T41" fmla="*/ 2147483647 h 111"/>
                  <a:gd name="T42" fmla="*/ 2147483647 w 31"/>
                  <a:gd name="T43" fmla="*/ 2147483647 h 111"/>
                  <a:gd name="T44" fmla="*/ 2147483647 w 31"/>
                  <a:gd name="T45" fmla="*/ 2147483647 h 111"/>
                  <a:gd name="T46" fmla="*/ 2147483647 w 31"/>
                  <a:gd name="T47" fmla="*/ 2147483647 h 111"/>
                  <a:gd name="T48" fmla="*/ 2147483647 w 31"/>
                  <a:gd name="T49" fmla="*/ 2147483647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111"/>
                  <a:gd name="T77" fmla="*/ 31 w 31"/>
                  <a:gd name="T78" fmla="*/ 111 h 1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111">
                    <a:moveTo>
                      <a:pt x="19" y="36"/>
                    </a:moveTo>
                    <a:lnTo>
                      <a:pt x="19" y="36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9" y="107"/>
                    </a:lnTo>
                    <a:lnTo>
                      <a:pt x="19" y="109"/>
                    </a:lnTo>
                    <a:lnTo>
                      <a:pt x="31" y="111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6" name="Freeform 160"/>
              <p:cNvSpPr>
                <a:spLocks/>
              </p:cNvSpPr>
              <p:nvPr/>
            </p:nvSpPr>
            <p:spPr bwMode="auto">
              <a:xfrm>
                <a:off x="2784475" y="4065588"/>
                <a:ext cx="63500" cy="198437"/>
              </a:xfrm>
              <a:custGeom>
                <a:avLst/>
                <a:gdLst>
                  <a:gd name="T0" fmla="*/ 2147483647 w 36"/>
                  <a:gd name="T1" fmla="*/ 2147483647 h 114"/>
                  <a:gd name="T2" fmla="*/ 0 w 36"/>
                  <a:gd name="T3" fmla="*/ 0 h 114"/>
                  <a:gd name="T4" fmla="*/ 0 w 36"/>
                  <a:gd name="T5" fmla="*/ 2147483647 h 114"/>
                  <a:gd name="T6" fmla="*/ 2147483647 w 36"/>
                  <a:gd name="T7" fmla="*/ 2147483647 h 114"/>
                  <a:gd name="T8" fmla="*/ 2147483647 w 36"/>
                  <a:gd name="T9" fmla="*/ 2147483647 h 114"/>
                  <a:gd name="T10" fmla="*/ 2147483647 w 36"/>
                  <a:gd name="T11" fmla="*/ 2147483647 h 114"/>
                  <a:gd name="T12" fmla="*/ 2147483647 w 36"/>
                  <a:gd name="T13" fmla="*/ 2147483647 h 114"/>
                  <a:gd name="T14" fmla="*/ 2147483647 w 36"/>
                  <a:gd name="T15" fmla="*/ 2147483647 h 114"/>
                  <a:gd name="T16" fmla="*/ 2147483647 w 36"/>
                  <a:gd name="T17" fmla="*/ 2147483647 h 114"/>
                  <a:gd name="T18" fmla="*/ 2147483647 w 36"/>
                  <a:gd name="T19" fmla="*/ 2147483647 h 114"/>
                  <a:gd name="T20" fmla="*/ 2147483647 w 36"/>
                  <a:gd name="T21" fmla="*/ 2147483647 h 114"/>
                  <a:gd name="T22" fmla="*/ 2147483647 w 36"/>
                  <a:gd name="T23" fmla="*/ 2147483647 h 114"/>
                  <a:gd name="T24" fmla="*/ 2147483647 w 36"/>
                  <a:gd name="T25" fmla="*/ 2147483647 h 114"/>
                  <a:gd name="T26" fmla="*/ 2147483647 w 36"/>
                  <a:gd name="T27" fmla="*/ 2147483647 h 114"/>
                  <a:gd name="T28" fmla="*/ 2147483647 w 36"/>
                  <a:gd name="T29" fmla="*/ 2147483647 h 114"/>
                  <a:gd name="T30" fmla="*/ 2147483647 w 36"/>
                  <a:gd name="T31" fmla="*/ 2147483647 h 114"/>
                  <a:gd name="T32" fmla="*/ 2147483647 w 36"/>
                  <a:gd name="T33" fmla="*/ 2147483647 h 114"/>
                  <a:gd name="T34" fmla="*/ 2147483647 w 36"/>
                  <a:gd name="T35" fmla="*/ 2147483647 h 114"/>
                  <a:gd name="T36" fmla="*/ 0 w 36"/>
                  <a:gd name="T37" fmla="*/ 2147483647 h 114"/>
                  <a:gd name="T38" fmla="*/ 0 w 36"/>
                  <a:gd name="T39" fmla="*/ 2147483647 h 114"/>
                  <a:gd name="T40" fmla="*/ 2147483647 w 36"/>
                  <a:gd name="T41" fmla="*/ 2147483647 h 114"/>
                  <a:gd name="T42" fmla="*/ 2147483647 w 36"/>
                  <a:gd name="T43" fmla="*/ 2147483647 h 114"/>
                  <a:gd name="T44" fmla="*/ 2147483647 w 36"/>
                  <a:gd name="T45" fmla="*/ 2147483647 h 114"/>
                  <a:gd name="T46" fmla="*/ 2147483647 w 36"/>
                  <a:gd name="T47" fmla="*/ 2147483647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14"/>
                  <a:gd name="T74" fmla="*/ 36 w 36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14">
                    <a:moveTo>
                      <a:pt x="36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111"/>
                    </a:lnTo>
                    <a:lnTo>
                      <a:pt x="17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7" name="Freeform 161"/>
              <p:cNvSpPr>
                <a:spLocks/>
              </p:cNvSpPr>
              <p:nvPr/>
            </p:nvSpPr>
            <p:spPr bwMode="auto">
              <a:xfrm>
                <a:off x="2770188" y="4106863"/>
                <a:ext cx="31750" cy="38100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2147483647 w 19"/>
                  <a:gd name="T11" fmla="*/ 2147483647 h 21"/>
                  <a:gd name="T12" fmla="*/ 2147483647 w 19"/>
                  <a:gd name="T13" fmla="*/ 2147483647 h 21"/>
                  <a:gd name="T14" fmla="*/ 2147483647 w 19"/>
                  <a:gd name="T15" fmla="*/ 0 h 21"/>
                  <a:gd name="T16" fmla="*/ 2147483647 w 19"/>
                  <a:gd name="T17" fmla="*/ 0 h 21"/>
                  <a:gd name="T18" fmla="*/ 2147483647 w 19"/>
                  <a:gd name="T19" fmla="*/ 0 h 21"/>
                  <a:gd name="T20" fmla="*/ 2147483647 w 19"/>
                  <a:gd name="T21" fmla="*/ 0 h 21"/>
                  <a:gd name="T22" fmla="*/ 2147483647 w 19"/>
                  <a:gd name="T23" fmla="*/ 0 h 21"/>
                  <a:gd name="T24" fmla="*/ 2147483647 w 19"/>
                  <a:gd name="T25" fmla="*/ 2147483647 h 21"/>
                  <a:gd name="T26" fmla="*/ 2147483647 w 19"/>
                  <a:gd name="T27" fmla="*/ 2147483647 h 21"/>
                  <a:gd name="T28" fmla="*/ 0 w 19"/>
                  <a:gd name="T29" fmla="*/ 2147483647 h 21"/>
                  <a:gd name="T30" fmla="*/ 0 w 19"/>
                  <a:gd name="T31" fmla="*/ 2147483647 h 21"/>
                  <a:gd name="T32" fmla="*/ 0 w 19"/>
                  <a:gd name="T33" fmla="*/ 2147483647 h 21"/>
                  <a:gd name="T34" fmla="*/ 0 w 19"/>
                  <a:gd name="T35" fmla="*/ 2147483647 h 21"/>
                  <a:gd name="T36" fmla="*/ 0 w 19"/>
                  <a:gd name="T37" fmla="*/ 2147483647 h 21"/>
                  <a:gd name="T38" fmla="*/ 0 w 19"/>
                  <a:gd name="T39" fmla="*/ 2147483647 h 21"/>
                  <a:gd name="T40" fmla="*/ 0 w 19"/>
                  <a:gd name="T41" fmla="*/ 2147483647 h 21"/>
                  <a:gd name="T42" fmla="*/ 2147483647 w 19"/>
                  <a:gd name="T43" fmla="*/ 2147483647 h 21"/>
                  <a:gd name="T44" fmla="*/ 2147483647 w 19"/>
                  <a:gd name="T45" fmla="*/ 2147483647 h 21"/>
                  <a:gd name="T46" fmla="*/ 2147483647 w 19"/>
                  <a:gd name="T47" fmla="*/ 2147483647 h 21"/>
                  <a:gd name="T48" fmla="*/ 2147483647 w 19"/>
                  <a:gd name="T49" fmla="*/ 2147483647 h 21"/>
                  <a:gd name="T50" fmla="*/ 2147483647 w 19"/>
                  <a:gd name="T51" fmla="*/ 2147483647 h 21"/>
                  <a:gd name="T52" fmla="*/ 2147483647 w 19"/>
                  <a:gd name="T53" fmla="*/ 2147483647 h 21"/>
                  <a:gd name="T54" fmla="*/ 2147483647 w 19"/>
                  <a:gd name="T55" fmla="*/ 2147483647 h 21"/>
                  <a:gd name="T56" fmla="*/ 2147483647 w 19"/>
                  <a:gd name="T57" fmla="*/ 2147483647 h 21"/>
                  <a:gd name="T58" fmla="*/ 2147483647 w 19"/>
                  <a:gd name="T59" fmla="*/ 2147483647 h 21"/>
                  <a:gd name="T60" fmla="*/ 2147483647 w 19"/>
                  <a:gd name="T61" fmla="*/ 2147483647 h 21"/>
                  <a:gd name="T62" fmla="*/ 2147483647 w 19"/>
                  <a:gd name="T63" fmla="*/ 2147483647 h 21"/>
                  <a:gd name="T64" fmla="*/ 2147483647 w 19"/>
                  <a:gd name="T65" fmla="*/ 2147483647 h 21"/>
                  <a:gd name="T66" fmla="*/ 2147483647 w 19"/>
                  <a:gd name="T67" fmla="*/ 2147483647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1"/>
                  <a:gd name="T104" fmla="*/ 19 w 19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1">
                    <a:moveTo>
                      <a:pt x="19" y="12"/>
                    </a:moveTo>
                    <a:lnTo>
                      <a:pt x="19" y="12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E7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8" name="Freeform 162"/>
              <p:cNvSpPr>
                <a:spLocks/>
              </p:cNvSpPr>
              <p:nvPr/>
            </p:nvSpPr>
            <p:spPr bwMode="auto">
              <a:xfrm>
                <a:off x="2770188" y="4111625"/>
                <a:ext cx="23812" cy="28575"/>
              </a:xfrm>
              <a:custGeom>
                <a:avLst/>
                <a:gdLst>
                  <a:gd name="T0" fmla="*/ 2147483647 w 14"/>
                  <a:gd name="T1" fmla="*/ 2147483647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2147483647 w 14"/>
                  <a:gd name="T29" fmla="*/ 0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0 w 14"/>
                  <a:gd name="T35" fmla="*/ 2147483647 h 17"/>
                  <a:gd name="T36" fmla="*/ 0 w 14"/>
                  <a:gd name="T37" fmla="*/ 2147483647 h 17"/>
                  <a:gd name="T38" fmla="*/ 0 w 14"/>
                  <a:gd name="T39" fmla="*/ 2147483647 h 17"/>
                  <a:gd name="T40" fmla="*/ 0 w 14"/>
                  <a:gd name="T41" fmla="*/ 2147483647 h 17"/>
                  <a:gd name="T42" fmla="*/ 0 w 14"/>
                  <a:gd name="T43" fmla="*/ 2147483647 h 17"/>
                  <a:gd name="T44" fmla="*/ 0 w 14"/>
                  <a:gd name="T45" fmla="*/ 2147483647 h 17"/>
                  <a:gd name="T46" fmla="*/ 0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2147483647 h 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7"/>
                  <a:gd name="T128" fmla="*/ 14 w 14"/>
                  <a:gd name="T129" fmla="*/ 17 h 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7">
                    <a:moveTo>
                      <a:pt x="11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9" name="Freeform 163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1" name="Freeform 165"/>
              <p:cNvSpPr>
                <a:spLocks/>
              </p:cNvSpPr>
              <p:nvPr/>
            </p:nvSpPr>
            <p:spPr bwMode="auto">
              <a:xfrm>
                <a:off x="2736850" y="4000500"/>
                <a:ext cx="3175" cy="4763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9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2" name="Freeform 166"/>
              <p:cNvSpPr>
                <a:spLocks noEditPoints="1"/>
              </p:cNvSpPr>
              <p:nvPr/>
            </p:nvSpPr>
            <p:spPr bwMode="auto">
              <a:xfrm>
                <a:off x="2747963" y="3992563"/>
                <a:ext cx="100012" cy="60325"/>
              </a:xfrm>
              <a:custGeom>
                <a:avLst/>
                <a:gdLst>
                  <a:gd name="T0" fmla="*/ 2147483647 w 57"/>
                  <a:gd name="T1" fmla="*/ 2147483647 h 35"/>
                  <a:gd name="T2" fmla="*/ 2147483647 w 57"/>
                  <a:gd name="T3" fmla="*/ 2147483647 h 35"/>
                  <a:gd name="T4" fmla="*/ 2147483647 w 57"/>
                  <a:gd name="T5" fmla="*/ 2147483647 h 35"/>
                  <a:gd name="T6" fmla="*/ 2147483647 w 57"/>
                  <a:gd name="T7" fmla="*/ 2147483647 h 35"/>
                  <a:gd name="T8" fmla="*/ 2147483647 w 57"/>
                  <a:gd name="T9" fmla="*/ 2147483647 h 35"/>
                  <a:gd name="T10" fmla="*/ 2147483647 w 57"/>
                  <a:gd name="T11" fmla="*/ 2147483647 h 35"/>
                  <a:gd name="T12" fmla="*/ 2147483647 w 57"/>
                  <a:gd name="T13" fmla="*/ 2147483647 h 35"/>
                  <a:gd name="T14" fmla="*/ 2147483647 w 57"/>
                  <a:gd name="T15" fmla="*/ 2147483647 h 35"/>
                  <a:gd name="T16" fmla="*/ 2147483647 w 57"/>
                  <a:gd name="T17" fmla="*/ 2147483647 h 35"/>
                  <a:gd name="T18" fmla="*/ 2147483647 w 57"/>
                  <a:gd name="T19" fmla="*/ 2147483647 h 35"/>
                  <a:gd name="T20" fmla="*/ 2147483647 w 57"/>
                  <a:gd name="T21" fmla="*/ 2147483647 h 35"/>
                  <a:gd name="T22" fmla="*/ 2147483647 w 57"/>
                  <a:gd name="T23" fmla="*/ 2147483647 h 35"/>
                  <a:gd name="T24" fmla="*/ 2147483647 w 57"/>
                  <a:gd name="T25" fmla="*/ 2147483647 h 35"/>
                  <a:gd name="T26" fmla="*/ 2147483647 w 57"/>
                  <a:gd name="T27" fmla="*/ 2147483647 h 35"/>
                  <a:gd name="T28" fmla="*/ 2147483647 w 57"/>
                  <a:gd name="T29" fmla="*/ 2147483647 h 35"/>
                  <a:gd name="T30" fmla="*/ 2147483647 w 57"/>
                  <a:gd name="T31" fmla="*/ 2147483647 h 35"/>
                  <a:gd name="T32" fmla="*/ 2147483647 w 57"/>
                  <a:gd name="T33" fmla="*/ 0 h 35"/>
                  <a:gd name="T34" fmla="*/ 0 w 57"/>
                  <a:gd name="T35" fmla="*/ 0 h 35"/>
                  <a:gd name="T36" fmla="*/ 0 w 57"/>
                  <a:gd name="T37" fmla="*/ 0 h 35"/>
                  <a:gd name="T38" fmla="*/ 0 w 57"/>
                  <a:gd name="T39" fmla="*/ 0 h 35"/>
                  <a:gd name="T40" fmla="*/ 0 w 57"/>
                  <a:gd name="T41" fmla="*/ 2147483647 h 35"/>
                  <a:gd name="T42" fmla="*/ 0 w 57"/>
                  <a:gd name="T43" fmla="*/ 2147483647 h 35"/>
                  <a:gd name="T44" fmla="*/ 0 w 57"/>
                  <a:gd name="T45" fmla="*/ 2147483647 h 35"/>
                  <a:gd name="T46" fmla="*/ 2147483647 w 57"/>
                  <a:gd name="T47" fmla="*/ 2147483647 h 35"/>
                  <a:gd name="T48" fmla="*/ 2147483647 w 57"/>
                  <a:gd name="T49" fmla="*/ 2147483647 h 35"/>
                  <a:gd name="T50" fmla="*/ 2147483647 w 57"/>
                  <a:gd name="T51" fmla="*/ 2147483647 h 35"/>
                  <a:gd name="T52" fmla="*/ 2147483647 w 57"/>
                  <a:gd name="T53" fmla="*/ 0 h 35"/>
                  <a:gd name="T54" fmla="*/ 2147483647 w 57"/>
                  <a:gd name="T55" fmla="*/ 0 h 35"/>
                  <a:gd name="T56" fmla="*/ 2147483647 w 5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35"/>
                  <a:gd name="T89" fmla="*/ 57 w 5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35">
                    <a:moveTo>
                      <a:pt x="2" y="33"/>
                    </a:moveTo>
                    <a:lnTo>
                      <a:pt x="12" y="19"/>
                    </a:lnTo>
                    <a:lnTo>
                      <a:pt x="54" y="19"/>
                    </a:lnTo>
                    <a:lnTo>
                      <a:pt x="54" y="35"/>
                    </a:lnTo>
                    <a:lnTo>
                      <a:pt x="2" y="33"/>
                    </a:lnTo>
                    <a:close/>
                    <a:moveTo>
                      <a:pt x="9" y="2"/>
                    </a:moveTo>
                    <a:lnTo>
                      <a:pt x="9" y="16"/>
                    </a:lnTo>
                    <a:lnTo>
                      <a:pt x="2" y="31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  <a:moveTo>
                      <a:pt x="54" y="16"/>
                    </a:moveTo>
                    <a:lnTo>
                      <a:pt x="54" y="16"/>
                    </a:lnTo>
                    <a:lnTo>
                      <a:pt x="12" y="16"/>
                    </a:lnTo>
                    <a:lnTo>
                      <a:pt x="12" y="2"/>
                    </a:lnTo>
                    <a:lnTo>
                      <a:pt x="54" y="2"/>
                    </a:lnTo>
                    <a:lnTo>
                      <a:pt x="54" y="16"/>
                    </a:lnTo>
                    <a:close/>
                    <a:moveTo>
                      <a:pt x="57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3" name="Freeform 167"/>
              <p:cNvSpPr>
                <a:spLocks/>
              </p:cNvSpPr>
              <p:nvPr/>
            </p:nvSpPr>
            <p:spPr bwMode="auto">
              <a:xfrm>
                <a:off x="2740025" y="39052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5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4" name="Freeform 168"/>
              <p:cNvSpPr>
                <a:spLocks noEditPoints="1"/>
              </p:cNvSpPr>
              <p:nvPr/>
            </p:nvSpPr>
            <p:spPr bwMode="auto">
              <a:xfrm>
                <a:off x="2736850" y="3902075"/>
                <a:ext cx="103188" cy="36513"/>
              </a:xfrm>
              <a:custGeom>
                <a:avLst/>
                <a:gdLst>
                  <a:gd name="T0" fmla="*/ 2147483647 w 59"/>
                  <a:gd name="T1" fmla="*/ 2147483647 h 21"/>
                  <a:gd name="T2" fmla="*/ 2147483647 w 59"/>
                  <a:gd name="T3" fmla="*/ 2147483647 h 21"/>
                  <a:gd name="T4" fmla="*/ 2147483647 w 59"/>
                  <a:gd name="T5" fmla="*/ 2147483647 h 21"/>
                  <a:gd name="T6" fmla="*/ 2147483647 w 59"/>
                  <a:gd name="T7" fmla="*/ 2147483647 h 21"/>
                  <a:gd name="T8" fmla="*/ 2147483647 w 59"/>
                  <a:gd name="T9" fmla="*/ 2147483647 h 21"/>
                  <a:gd name="T10" fmla="*/ 2147483647 w 59"/>
                  <a:gd name="T11" fmla="*/ 2147483647 h 21"/>
                  <a:gd name="T12" fmla="*/ 2147483647 w 59"/>
                  <a:gd name="T13" fmla="*/ 2147483647 h 21"/>
                  <a:gd name="T14" fmla="*/ 2147483647 w 59"/>
                  <a:gd name="T15" fmla="*/ 2147483647 h 21"/>
                  <a:gd name="T16" fmla="*/ 2147483647 w 59"/>
                  <a:gd name="T17" fmla="*/ 2147483647 h 21"/>
                  <a:gd name="T18" fmla="*/ 2147483647 w 59"/>
                  <a:gd name="T19" fmla="*/ 2147483647 h 21"/>
                  <a:gd name="T20" fmla="*/ 2147483647 w 59"/>
                  <a:gd name="T21" fmla="*/ 2147483647 h 21"/>
                  <a:gd name="T22" fmla="*/ 2147483647 w 59"/>
                  <a:gd name="T23" fmla="*/ 2147483647 h 21"/>
                  <a:gd name="T24" fmla="*/ 2147483647 w 59"/>
                  <a:gd name="T25" fmla="*/ 2147483647 h 21"/>
                  <a:gd name="T26" fmla="*/ 2147483647 w 59"/>
                  <a:gd name="T27" fmla="*/ 2147483647 h 21"/>
                  <a:gd name="T28" fmla="*/ 2147483647 w 59"/>
                  <a:gd name="T29" fmla="*/ 0 h 21"/>
                  <a:gd name="T30" fmla="*/ 2147483647 w 59"/>
                  <a:gd name="T31" fmla="*/ 2147483647 h 21"/>
                  <a:gd name="T32" fmla="*/ 2147483647 w 59"/>
                  <a:gd name="T33" fmla="*/ 2147483647 h 21"/>
                  <a:gd name="T34" fmla="*/ 0 w 59"/>
                  <a:gd name="T35" fmla="*/ 2147483647 h 21"/>
                  <a:gd name="T36" fmla="*/ 0 w 59"/>
                  <a:gd name="T37" fmla="*/ 2147483647 h 21"/>
                  <a:gd name="T38" fmla="*/ 2147483647 w 59"/>
                  <a:gd name="T39" fmla="*/ 2147483647 h 21"/>
                  <a:gd name="T40" fmla="*/ 2147483647 w 59"/>
                  <a:gd name="T41" fmla="*/ 2147483647 h 21"/>
                  <a:gd name="T42" fmla="*/ 2147483647 w 59"/>
                  <a:gd name="T43" fmla="*/ 2147483647 h 21"/>
                  <a:gd name="T44" fmla="*/ 2147483647 w 59"/>
                  <a:gd name="T45" fmla="*/ 2147483647 h 21"/>
                  <a:gd name="T46" fmla="*/ 2147483647 w 59"/>
                  <a:gd name="T47" fmla="*/ 2147483647 h 21"/>
                  <a:gd name="T48" fmla="*/ 2147483647 w 59"/>
                  <a:gd name="T49" fmla="*/ 2147483647 h 21"/>
                  <a:gd name="T50" fmla="*/ 2147483647 w 59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21"/>
                  <a:gd name="T80" fmla="*/ 59 w 5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21">
                    <a:moveTo>
                      <a:pt x="2" y="21"/>
                    </a:moveTo>
                    <a:lnTo>
                      <a:pt x="2" y="21"/>
                    </a:lnTo>
                    <a:lnTo>
                      <a:pt x="2" y="14"/>
                    </a:lnTo>
                    <a:lnTo>
                      <a:pt x="59" y="12"/>
                    </a:lnTo>
                    <a:lnTo>
                      <a:pt x="59" y="19"/>
                    </a:lnTo>
                    <a:lnTo>
                      <a:pt x="2" y="21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9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9" y="2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25" name="Freeform 169"/>
              <p:cNvSpPr>
                <a:spLocks noEditPoints="1"/>
              </p:cNvSpPr>
              <p:nvPr/>
            </p:nvSpPr>
            <p:spPr bwMode="auto">
              <a:xfrm>
                <a:off x="2763838" y="4103688"/>
                <a:ext cx="38100" cy="46037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0 w 22"/>
                  <a:gd name="T35" fmla="*/ 2147483647 h 26"/>
                  <a:gd name="T36" fmla="*/ 0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0 h 26"/>
                  <a:gd name="T60" fmla="*/ 2147483647 w 22"/>
                  <a:gd name="T61" fmla="*/ 2147483647 h 26"/>
                  <a:gd name="T62" fmla="*/ 2147483647 w 22"/>
                  <a:gd name="T63" fmla="*/ 2147483647 h 26"/>
                  <a:gd name="T64" fmla="*/ 0 w 22"/>
                  <a:gd name="T65" fmla="*/ 2147483647 h 26"/>
                  <a:gd name="T66" fmla="*/ 0 w 22"/>
                  <a:gd name="T67" fmla="*/ 2147483647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6"/>
                  <a:gd name="T104" fmla="*/ 22 w 22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6">
                    <a:moveTo>
                      <a:pt x="3" y="14"/>
                    </a:moveTo>
                    <a:lnTo>
                      <a:pt x="3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4"/>
                    </a:lnTo>
                    <a:close/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grpSp>
          <p:nvGrpSpPr>
            <p:cNvPr id="157" name="Group 180"/>
            <p:cNvGrpSpPr/>
            <p:nvPr/>
          </p:nvGrpSpPr>
          <p:grpSpPr>
            <a:xfrm>
              <a:off x="4840605" y="1974850"/>
              <a:ext cx="296863" cy="406400"/>
              <a:chOff x="2714625" y="3879850"/>
              <a:chExt cx="296863" cy="406400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2719388" y="3884613"/>
                <a:ext cx="141287" cy="392112"/>
              </a:xfrm>
              <a:custGeom>
                <a:avLst/>
                <a:gdLst>
                  <a:gd name="T0" fmla="*/ 0 w 81"/>
                  <a:gd name="T1" fmla="*/ 2147483647 h 225"/>
                  <a:gd name="T2" fmla="*/ 0 w 81"/>
                  <a:gd name="T3" fmla="*/ 2147483647 h 225"/>
                  <a:gd name="T4" fmla="*/ 0 w 81"/>
                  <a:gd name="T5" fmla="*/ 2147483647 h 225"/>
                  <a:gd name="T6" fmla="*/ 0 w 81"/>
                  <a:gd name="T7" fmla="*/ 2147483647 h 225"/>
                  <a:gd name="T8" fmla="*/ 0 w 81"/>
                  <a:gd name="T9" fmla="*/ 2147483647 h 225"/>
                  <a:gd name="T10" fmla="*/ 0 w 81"/>
                  <a:gd name="T11" fmla="*/ 2147483647 h 225"/>
                  <a:gd name="T12" fmla="*/ 2147483647 w 81"/>
                  <a:gd name="T13" fmla="*/ 2147483647 h 225"/>
                  <a:gd name="T14" fmla="*/ 2147483647 w 81"/>
                  <a:gd name="T15" fmla="*/ 2147483647 h 225"/>
                  <a:gd name="T16" fmla="*/ 2147483647 w 81"/>
                  <a:gd name="T17" fmla="*/ 2147483647 h 225"/>
                  <a:gd name="T18" fmla="*/ 2147483647 w 81"/>
                  <a:gd name="T19" fmla="*/ 2147483647 h 225"/>
                  <a:gd name="T20" fmla="*/ 2147483647 w 81"/>
                  <a:gd name="T21" fmla="*/ 2147483647 h 225"/>
                  <a:gd name="T22" fmla="*/ 2147483647 w 81"/>
                  <a:gd name="T23" fmla="*/ 2147483647 h 225"/>
                  <a:gd name="T24" fmla="*/ 2147483647 w 81"/>
                  <a:gd name="T25" fmla="*/ 2147483647 h 225"/>
                  <a:gd name="T26" fmla="*/ 2147483647 w 81"/>
                  <a:gd name="T27" fmla="*/ 2147483647 h 225"/>
                  <a:gd name="T28" fmla="*/ 2147483647 w 81"/>
                  <a:gd name="T29" fmla="*/ 0 h 225"/>
                  <a:gd name="T30" fmla="*/ 2147483647 w 81"/>
                  <a:gd name="T31" fmla="*/ 0 h 225"/>
                  <a:gd name="T32" fmla="*/ 0 w 81"/>
                  <a:gd name="T33" fmla="*/ 2147483647 h 2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25"/>
                  <a:gd name="T53" fmla="*/ 81 w 81"/>
                  <a:gd name="T54" fmla="*/ 225 h 2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25">
                    <a:moveTo>
                      <a:pt x="0" y="5"/>
                    </a:moveTo>
                    <a:lnTo>
                      <a:pt x="0" y="5"/>
                    </a:lnTo>
                    <a:lnTo>
                      <a:pt x="0" y="215"/>
                    </a:lnTo>
                    <a:lnTo>
                      <a:pt x="7" y="218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33" y="222"/>
                    </a:lnTo>
                    <a:lnTo>
                      <a:pt x="45" y="222"/>
                    </a:lnTo>
                    <a:lnTo>
                      <a:pt x="59" y="225"/>
                    </a:lnTo>
                    <a:lnTo>
                      <a:pt x="78" y="225"/>
                    </a:lnTo>
                    <a:lnTo>
                      <a:pt x="81" y="225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9" name="Freeform 137"/>
              <p:cNvSpPr>
                <a:spLocks/>
              </p:cNvSpPr>
              <p:nvPr/>
            </p:nvSpPr>
            <p:spPr bwMode="auto">
              <a:xfrm>
                <a:off x="2724150" y="3884613"/>
                <a:ext cx="130175" cy="387350"/>
              </a:xfrm>
              <a:custGeom>
                <a:avLst/>
                <a:gdLst>
                  <a:gd name="T0" fmla="*/ 0 w 75"/>
                  <a:gd name="T1" fmla="*/ 2147483647 h 222"/>
                  <a:gd name="T2" fmla="*/ 0 w 75"/>
                  <a:gd name="T3" fmla="*/ 2147483647 h 222"/>
                  <a:gd name="T4" fmla="*/ 0 w 75"/>
                  <a:gd name="T5" fmla="*/ 2147483647 h 222"/>
                  <a:gd name="T6" fmla="*/ 0 w 75"/>
                  <a:gd name="T7" fmla="*/ 2147483647 h 222"/>
                  <a:gd name="T8" fmla="*/ 0 w 75"/>
                  <a:gd name="T9" fmla="*/ 2147483647 h 222"/>
                  <a:gd name="T10" fmla="*/ 0 w 75"/>
                  <a:gd name="T11" fmla="*/ 2147483647 h 222"/>
                  <a:gd name="T12" fmla="*/ 2147483647 w 75"/>
                  <a:gd name="T13" fmla="*/ 2147483647 h 222"/>
                  <a:gd name="T14" fmla="*/ 2147483647 w 75"/>
                  <a:gd name="T15" fmla="*/ 2147483647 h 222"/>
                  <a:gd name="T16" fmla="*/ 2147483647 w 75"/>
                  <a:gd name="T17" fmla="*/ 2147483647 h 222"/>
                  <a:gd name="T18" fmla="*/ 2147483647 w 75"/>
                  <a:gd name="T19" fmla="*/ 2147483647 h 222"/>
                  <a:gd name="T20" fmla="*/ 2147483647 w 75"/>
                  <a:gd name="T21" fmla="*/ 2147483647 h 222"/>
                  <a:gd name="T22" fmla="*/ 2147483647 w 75"/>
                  <a:gd name="T23" fmla="*/ 2147483647 h 222"/>
                  <a:gd name="T24" fmla="*/ 2147483647 w 75"/>
                  <a:gd name="T25" fmla="*/ 2147483647 h 222"/>
                  <a:gd name="T26" fmla="*/ 2147483647 w 75"/>
                  <a:gd name="T27" fmla="*/ 2147483647 h 222"/>
                  <a:gd name="T28" fmla="*/ 2147483647 w 75"/>
                  <a:gd name="T29" fmla="*/ 0 h 222"/>
                  <a:gd name="T30" fmla="*/ 0 w 75"/>
                  <a:gd name="T31" fmla="*/ 2147483647 h 2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222"/>
                  <a:gd name="T50" fmla="*/ 75 w 75"/>
                  <a:gd name="T51" fmla="*/ 222 h 2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222">
                    <a:moveTo>
                      <a:pt x="0" y="5"/>
                    </a:moveTo>
                    <a:lnTo>
                      <a:pt x="0" y="5"/>
                    </a:lnTo>
                    <a:lnTo>
                      <a:pt x="0" y="211"/>
                    </a:lnTo>
                    <a:lnTo>
                      <a:pt x="0" y="213"/>
                    </a:lnTo>
                    <a:lnTo>
                      <a:pt x="7" y="215"/>
                    </a:lnTo>
                    <a:lnTo>
                      <a:pt x="14" y="215"/>
                    </a:lnTo>
                    <a:lnTo>
                      <a:pt x="21" y="218"/>
                    </a:lnTo>
                    <a:lnTo>
                      <a:pt x="30" y="220"/>
                    </a:lnTo>
                    <a:lnTo>
                      <a:pt x="42" y="220"/>
                    </a:lnTo>
                    <a:lnTo>
                      <a:pt x="56" y="222"/>
                    </a:lnTo>
                    <a:lnTo>
                      <a:pt x="75" y="222"/>
                    </a:lnTo>
                    <a:lnTo>
                      <a:pt x="7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0" name="Freeform 138"/>
              <p:cNvSpPr>
                <a:spLocks/>
              </p:cNvSpPr>
              <p:nvPr/>
            </p:nvSpPr>
            <p:spPr bwMode="auto">
              <a:xfrm>
                <a:off x="2876550" y="3884613"/>
                <a:ext cx="127000" cy="384175"/>
              </a:xfrm>
              <a:custGeom>
                <a:avLst/>
                <a:gdLst>
                  <a:gd name="T0" fmla="*/ 0 w 73"/>
                  <a:gd name="T1" fmla="*/ 0 h 220"/>
                  <a:gd name="T2" fmla="*/ 0 w 73"/>
                  <a:gd name="T3" fmla="*/ 2147483647 h 220"/>
                  <a:gd name="T4" fmla="*/ 2147483647 w 73"/>
                  <a:gd name="T5" fmla="*/ 2147483647 h 220"/>
                  <a:gd name="T6" fmla="*/ 2147483647 w 73"/>
                  <a:gd name="T7" fmla="*/ 2147483647 h 220"/>
                  <a:gd name="T8" fmla="*/ 0 w 73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0"/>
                  <a:gd name="T17" fmla="*/ 73 w 7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0">
                    <a:moveTo>
                      <a:pt x="0" y="0"/>
                    </a:moveTo>
                    <a:lnTo>
                      <a:pt x="0" y="220"/>
                    </a:lnTo>
                    <a:lnTo>
                      <a:pt x="73" y="187"/>
                    </a:lnTo>
                    <a:lnTo>
                      <a:pt x="7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1" name="Freeform 139"/>
              <p:cNvSpPr>
                <a:spLocks/>
              </p:cNvSpPr>
              <p:nvPr/>
            </p:nvSpPr>
            <p:spPr bwMode="auto">
              <a:xfrm>
                <a:off x="2854325" y="3884613"/>
                <a:ext cx="17463" cy="392112"/>
              </a:xfrm>
              <a:custGeom>
                <a:avLst/>
                <a:gdLst>
                  <a:gd name="T0" fmla="*/ 0 w 10"/>
                  <a:gd name="T1" fmla="*/ 0 h 225"/>
                  <a:gd name="T2" fmla="*/ 0 w 10"/>
                  <a:gd name="T3" fmla="*/ 2147483647 h 225"/>
                  <a:gd name="T4" fmla="*/ 2147483647 w 10"/>
                  <a:gd name="T5" fmla="*/ 2147483647 h 225"/>
                  <a:gd name="T6" fmla="*/ 2147483647 w 10"/>
                  <a:gd name="T7" fmla="*/ 2147483647 h 225"/>
                  <a:gd name="T8" fmla="*/ 2147483647 w 10"/>
                  <a:gd name="T9" fmla="*/ 2147483647 h 225"/>
                  <a:gd name="T10" fmla="*/ 2147483647 w 10"/>
                  <a:gd name="T11" fmla="*/ 2147483647 h 225"/>
                  <a:gd name="T12" fmla="*/ 2147483647 w 10"/>
                  <a:gd name="T13" fmla="*/ 2147483647 h 225"/>
                  <a:gd name="T14" fmla="*/ 2147483647 w 10"/>
                  <a:gd name="T15" fmla="*/ 0 h 225"/>
                  <a:gd name="T16" fmla="*/ 2147483647 w 10"/>
                  <a:gd name="T17" fmla="*/ 0 h 225"/>
                  <a:gd name="T18" fmla="*/ 2147483647 w 10"/>
                  <a:gd name="T19" fmla="*/ 0 h 225"/>
                  <a:gd name="T20" fmla="*/ 0 w 10"/>
                  <a:gd name="T21" fmla="*/ 0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225"/>
                  <a:gd name="T35" fmla="*/ 10 w 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225">
                    <a:moveTo>
                      <a:pt x="0" y="0"/>
                    </a:moveTo>
                    <a:lnTo>
                      <a:pt x="0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2"/>
                    </a:lnTo>
                    <a:lnTo>
                      <a:pt x="10" y="222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2" name="Freeform 140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3" name="Freeform 141"/>
              <p:cNvSpPr>
                <a:spLocks/>
              </p:cNvSpPr>
              <p:nvPr/>
            </p:nvSpPr>
            <p:spPr bwMode="auto">
              <a:xfrm>
                <a:off x="2752725" y="3995738"/>
                <a:ext cx="11113" cy="50800"/>
              </a:xfrm>
              <a:custGeom>
                <a:avLst/>
                <a:gdLst>
                  <a:gd name="T0" fmla="*/ 2147483647 w 7"/>
                  <a:gd name="T1" fmla="*/ 0 h 29"/>
                  <a:gd name="T2" fmla="*/ 2147483647 w 7"/>
                  <a:gd name="T3" fmla="*/ 0 h 29"/>
                  <a:gd name="T4" fmla="*/ 0 w 7"/>
                  <a:gd name="T5" fmla="*/ 0 h 29"/>
                  <a:gd name="T6" fmla="*/ 0 w 7"/>
                  <a:gd name="T7" fmla="*/ 2147483647 h 29"/>
                  <a:gd name="T8" fmla="*/ 2147483647 w 7"/>
                  <a:gd name="T9" fmla="*/ 2147483647 h 29"/>
                  <a:gd name="T10" fmla="*/ 2147483647 w 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4" name="Freeform 142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5" name="Freeform 143"/>
              <p:cNvSpPr>
                <a:spLocks/>
              </p:cNvSpPr>
              <p:nvPr/>
            </p:nvSpPr>
            <p:spPr bwMode="auto">
              <a:xfrm>
                <a:off x="2770188" y="3995738"/>
                <a:ext cx="73025" cy="23812"/>
              </a:xfrm>
              <a:custGeom>
                <a:avLst/>
                <a:gdLst>
                  <a:gd name="T0" fmla="*/ 0 w 42"/>
                  <a:gd name="T1" fmla="*/ 0 h 14"/>
                  <a:gd name="T2" fmla="*/ 0 w 42"/>
                  <a:gd name="T3" fmla="*/ 0 h 14"/>
                  <a:gd name="T4" fmla="*/ 0 w 42"/>
                  <a:gd name="T5" fmla="*/ 2147483647 h 14"/>
                  <a:gd name="T6" fmla="*/ 2147483647 w 42"/>
                  <a:gd name="T7" fmla="*/ 2147483647 h 14"/>
                  <a:gd name="T8" fmla="*/ 2147483647 w 42"/>
                  <a:gd name="T9" fmla="*/ 0 h 14"/>
                  <a:gd name="T10" fmla="*/ 0 w 4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4"/>
                  <a:gd name="T20" fmla="*/ 42 w 4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6" name="Freeform 144"/>
              <p:cNvSpPr>
                <a:spLocks/>
              </p:cNvSpPr>
              <p:nvPr/>
            </p:nvSpPr>
            <p:spPr bwMode="auto">
              <a:xfrm>
                <a:off x="2752725" y="4019550"/>
                <a:ext cx="90488" cy="33338"/>
              </a:xfrm>
              <a:custGeom>
                <a:avLst/>
                <a:gdLst>
                  <a:gd name="T0" fmla="*/ 0 w 52"/>
                  <a:gd name="T1" fmla="*/ 2147483647 h 19"/>
                  <a:gd name="T2" fmla="*/ 0 w 52"/>
                  <a:gd name="T3" fmla="*/ 2147483647 h 19"/>
                  <a:gd name="T4" fmla="*/ 2147483647 w 52"/>
                  <a:gd name="T5" fmla="*/ 2147483647 h 19"/>
                  <a:gd name="T6" fmla="*/ 2147483647 w 52"/>
                  <a:gd name="T7" fmla="*/ 2147483647 h 19"/>
                  <a:gd name="T8" fmla="*/ 2147483647 w 52"/>
                  <a:gd name="T9" fmla="*/ 0 h 19"/>
                  <a:gd name="T10" fmla="*/ 0 w 52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9"/>
                  <a:gd name="T20" fmla="*/ 52 w 5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9">
                    <a:moveTo>
                      <a:pt x="0" y="17"/>
                    </a:moveTo>
                    <a:lnTo>
                      <a:pt x="0" y="17"/>
                    </a:lnTo>
                    <a:lnTo>
                      <a:pt x="52" y="19"/>
                    </a:lnTo>
                    <a:lnTo>
                      <a:pt x="52" y="3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18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7" name="Freeform 145"/>
              <p:cNvSpPr>
                <a:spLocks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0 w 69"/>
                  <a:gd name="T3" fmla="*/ 2147483647 h 49"/>
                  <a:gd name="T4" fmla="*/ 0 w 69"/>
                  <a:gd name="T5" fmla="*/ 2147483647 h 49"/>
                  <a:gd name="T6" fmla="*/ 2147483647 w 69"/>
                  <a:gd name="T7" fmla="*/ 0 h 49"/>
                  <a:gd name="T8" fmla="*/ 2147483647 w 69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9"/>
                  <a:gd name="T17" fmla="*/ 69 w 6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9">
                    <a:moveTo>
                      <a:pt x="69" y="49"/>
                    </a:moveTo>
                    <a:lnTo>
                      <a:pt x="0" y="49"/>
                    </a:lnTo>
                    <a:lnTo>
                      <a:pt x="0" y="2"/>
                    </a:lnTo>
                    <a:lnTo>
                      <a:pt x="69" y="0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463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8" name="Freeform 146"/>
              <p:cNvSpPr>
                <a:spLocks/>
              </p:cNvSpPr>
              <p:nvPr/>
            </p:nvSpPr>
            <p:spPr bwMode="auto">
              <a:xfrm>
                <a:off x="2730500" y="3902075"/>
                <a:ext cx="117475" cy="77788"/>
              </a:xfrm>
              <a:custGeom>
                <a:avLst/>
                <a:gdLst>
                  <a:gd name="T0" fmla="*/ 2147483647 w 67"/>
                  <a:gd name="T1" fmla="*/ 2147483647 h 45"/>
                  <a:gd name="T2" fmla="*/ 0 w 67"/>
                  <a:gd name="T3" fmla="*/ 2147483647 h 45"/>
                  <a:gd name="T4" fmla="*/ 0 w 67"/>
                  <a:gd name="T5" fmla="*/ 2147483647 h 45"/>
                  <a:gd name="T6" fmla="*/ 2147483647 w 67"/>
                  <a:gd name="T7" fmla="*/ 0 h 45"/>
                  <a:gd name="T8" fmla="*/ 2147483647 w 67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5"/>
                  <a:gd name="T17" fmla="*/ 67 w 6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5">
                    <a:moveTo>
                      <a:pt x="67" y="45"/>
                    </a:moveTo>
                    <a:lnTo>
                      <a:pt x="0" y="45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9" name="Freeform 147"/>
              <p:cNvSpPr>
                <a:spLocks noEditPoints="1"/>
              </p:cNvSpPr>
              <p:nvPr/>
            </p:nvSpPr>
            <p:spPr bwMode="auto">
              <a:xfrm>
                <a:off x="2727325" y="3897313"/>
                <a:ext cx="120650" cy="85725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0 h 49"/>
                  <a:gd name="T14" fmla="*/ 2147483647 w 69"/>
                  <a:gd name="T15" fmla="*/ 0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0 h 49"/>
                  <a:gd name="T24" fmla="*/ 2147483647 w 69"/>
                  <a:gd name="T25" fmla="*/ 0 h 49"/>
                  <a:gd name="T26" fmla="*/ 2147483647 w 69"/>
                  <a:gd name="T27" fmla="*/ 0 h 49"/>
                  <a:gd name="T28" fmla="*/ 2147483647 w 69"/>
                  <a:gd name="T29" fmla="*/ 0 h 49"/>
                  <a:gd name="T30" fmla="*/ 0 w 69"/>
                  <a:gd name="T31" fmla="*/ 2147483647 h 49"/>
                  <a:gd name="T32" fmla="*/ 0 w 69"/>
                  <a:gd name="T33" fmla="*/ 2147483647 h 49"/>
                  <a:gd name="T34" fmla="*/ 0 w 69"/>
                  <a:gd name="T35" fmla="*/ 2147483647 h 49"/>
                  <a:gd name="T36" fmla="*/ 0 w 69"/>
                  <a:gd name="T37" fmla="*/ 2147483647 h 49"/>
                  <a:gd name="T38" fmla="*/ 0 w 69"/>
                  <a:gd name="T39" fmla="*/ 2147483647 h 49"/>
                  <a:gd name="T40" fmla="*/ 0 w 69"/>
                  <a:gd name="T41" fmla="*/ 2147483647 h 49"/>
                  <a:gd name="T42" fmla="*/ 2147483647 w 69"/>
                  <a:gd name="T43" fmla="*/ 2147483647 h 49"/>
                  <a:gd name="T44" fmla="*/ 2147483647 w 69"/>
                  <a:gd name="T45" fmla="*/ 2147483647 h 49"/>
                  <a:gd name="T46" fmla="*/ 2147483647 w 69"/>
                  <a:gd name="T47" fmla="*/ 2147483647 h 49"/>
                  <a:gd name="T48" fmla="*/ 2147483647 w 69"/>
                  <a:gd name="T49" fmla="*/ 0 h 49"/>
                  <a:gd name="T50" fmla="*/ 2147483647 w 69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49"/>
                  <a:gd name="T80" fmla="*/ 69 w 69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28"/>
                    </a:lnTo>
                    <a:lnTo>
                      <a:pt x="66" y="26"/>
                    </a:lnTo>
                    <a:lnTo>
                      <a:pt x="66" y="49"/>
                    </a:lnTo>
                    <a:lnTo>
                      <a:pt x="2" y="49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0" y="2"/>
                    </a:lnTo>
                    <a:lnTo>
                      <a:pt x="0" y="49"/>
                    </a:lnTo>
                    <a:lnTo>
                      <a:pt x="69" y="49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0" name="Freeform 148"/>
              <p:cNvSpPr>
                <a:spLocks/>
              </p:cNvSpPr>
              <p:nvPr/>
            </p:nvSpPr>
            <p:spPr bwMode="auto">
              <a:xfrm>
                <a:off x="2724150" y="3992563"/>
                <a:ext cx="19050" cy="20637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1" name="Freeform 149"/>
              <p:cNvSpPr>
                <a:spLocks/>
              </p:cNvSpPr>
              <p:nvPr/>
            </p:nvSpPr>
            <p:spPr bwMode="auto">
              <a:xfrm>
                <a:off x="2727325" y="3995738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68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2" name="Freeform 150"/>
              <p:cNvSpPr>
                <a:spLocks noEditPoints="1"/>
              </p:cNvSpPr>
              <p:nvPr/>
            </p:nvSpPr>
            <p:spPr bwMode="auto">
              <a:xfrm>
                <a:off x="2727325" y="3995738"/>
                <a:ext cx="15875" cy="17462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3" name="Freeform 151"/>
              <p:cNvSpPr>
                <a:spLocks/>
              </p:cNvSpPr>
              <p:nvPr/>
            </p:nvSpPr>
            <p:spPr bwMode="auto">
              <a:xfrm>
                <a:off x="2724150" y="4016375"/>
                <a:ext cx="19050" cy="20638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2147483647 w 11"/>
                  <a:gd name="T13" fmla="*/ 0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0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2147483647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2147483647 h 12"/>
                  <a:gd name="T32" fmla="*/ 2147483647 w 11"/>
                  <a:gd name="T33" fmla="*/ 2147483647 h 12"/>
                  <a:gd name="T34" fmla="*/ 2147483647 w 11"/>
                  <a:gd name="T35" fmla="*/ 214748364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827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4" name="Freeform 152"/>
              <p:cNvSpPr>
                <a:spLocks/>
              </p:cNvSpPr>
              <p:nvPr/>
            </p:nvSpPr>
            <p:spPr bwMode="auto">
              <a:xfrm>
                <a:off x="2727325" y="4019550"/>
                <a:ext cx="12700" cy="1270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0 h 7"/>
                  <a:gd name="T8" fmla="*/ 2147483647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0 w 7"/>
                  <a:gd name="T17" fmla="*/ 2147483647 h 7"/>
                  <a:gd name="T18" fmla="*/ 0 w 7"/>
                  <a:gd name="T19" fmla="*/ 2147483647 h 7"/>
                  <a:gd name="T20" fmla="*/ 0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2147483647 w 7"/>
                  <a:gd name="T31" fmla="*/ 2147483647 h 7"/>
                  <a:gd name="T32" fmla="*/ 2147483647 w 7"/>
                  <a:gd name="T33" fmla="*/ 2147483647 h 7"/>
                  <a:gd name="T34" fmla="*/ 2147483647 w 7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0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5" name="Freeform 153"/>
              <p:cNvSpPr>
                <a:spLocks noEditPoints="1"/>
              </p:cNvSpPr>
              <p:nvPr/>
            </p:nvSpPr>
            <p:spPr bwMode="auto">
              <a:xfrm>
                <a:off x="2727325" y="4019550"/>
                <a:ext cx="15875" cy="17463"/>
              </a:xfrm>
              <a:custGeom>
                <a:avLst/>
                <a:gdLst>
                  <a:gd name="T0" fmla="*/ 2147483647 w 9"/>
                  <a:gd name="T1" fmla="*/ 2147483647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0 h 10"/>
                  <a:gd name="T10" fmla="*/ 2147483647 w 9"/>
                  <a:gd name="T11" fmla="*/ 0 h 10"/>
                  <a:gd name="T12" fmla="*/ 2147483647 w 9"/>
                  <a:gd name="T13" fmla="*/ 0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2147483647 w 9"/>
                  <a:gd name="T23" fmla="*/ 2147483647 h 10"/>
                  <a:gd name="T24" fmla="*/ 2147483647 w 9"/>
                  <a:gd name="T25" fmla="*/ 2147483647 h 10"/>
                  <a:gd name="T26" fmla="*/ 2147483647 w 9"/>
                  <a:gd name="T27" fmla="*/ 2147483647 h 10"/>
                  <a:gd name="T28" fmla="*/ 2147483647 w 9"/>
                  <a:gd name="T29" fmla="*/ 2147483647 h 10"/>
                  <a:gd name="T30" fmla="*/ 2147483647 w 9"/>
                  <a:gd name="T31" fmla="*/ 2147483647 h 10"/>
                  <a:gd name="T32" fmla="*/ 2147483647 w 9"/>
                  <a:gd name="T33" fmla="*/ 2147483647 h 10"/>
                  <a:gd name="T34" fmla="*/ 2147483647 w 9"/>
                  <a:gd name="T35" fmla="*/ 2147483647 h 10"/>
                  <a:gd name="T36" fmla="*/ 0 w 9"/>
                  <a:gd name="T37" fmla="*/ 2147483647 h 10"/>
                  <a:gd name="T38" fmla="*/ 0 w 9"/>
                  <a:gd name="T39" fmla="*/ 2147483647 h 10"/>
                  <a:gd name="T40" fmla="*/ 0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0 h 10"/>
                  <a:gd name="T60" fmla="*/ 2147483647 w 9"/>
                  <a:gd name="T61" fmla="*/ 0 h 10"/>
                  <a:gd name="T62" fmla="*/ 2147483647 w 9"/>
                  <a:gd name="T63" fmla="*/ 0 h 10"/>
                  <a:gd name="T64" fmla="*/ 2147483647 w 9"/>
                  <a:gd name="T65" fmla="*/ 0 h 10"/>
                  <a:gd name="T66" fmla="*/ 2147483647 w 9"/>
                  <a:gd name="T67" fmla="*/ 0 h 10"/>
                  <a:gd name="T68" fmla="*/ 0 w 9"/>
                  <a:gd name="T69" fmla="*/ 2147483647 h 10"/>
                  <a:gd name="T70" fmla="*/ 0 w 9"/>
                  <a:gd name="T71" fmla="*/ 2147483647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10"/>
                  <a:gd name="T110" fmla="*/ 9 w 9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10">
                    <a:moveTo>
                      <a:pt x="2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6" name="Freeform 154"/>
              <p:cNvSpPr>
                <a:spLocks/>
              </p:cNvSpPr>
              <p:nvPr/>
            </p:nvSpPr>
            <p:spPr bwMode="auto">
              <a:xfrm>
                <a:off x="2740025" y="3905250"/>
                <a:ext cx="100013" cy="33338"/>
              </a:xfrm>
              <a:custGeom>
                <a:avLst/>
                <a:gdLst>
                  <a:gd name="T0" fmla="*/ 2147483647 w 57"/>
                  <a:gd name="T1" fmla="*/ 2147483647 h 19"/>
                  <a:gd name="T2" fmla="*/ 0 w 57"/>
                  <a:gd name="T3" fmla="*/ 2147483647 h 19"/>
                  <a:gd name="T4" fmla="*/ 0 w 57"/>
                  <a:gd name="T5" fmla="*/ 2147483647 h 19"/>
                  <a:gd name="T6" fmla="*/ 2147483647 w 57"/>
                  <a:gd name="T7" fmla="*/ 0 h 19"/>
                  <a:gd name="T8" fmla="*/ 2147483647 w 57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9"/>
                  <a:gd name="T17" fmla="*/ 57 w 5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9">
                    <a:moveTo>
                      <a:pt x="57" y="17"/>
                    </a:moveTo>
                    <a:lnTo>
                      <a:pt x="0" y="19"/>
                    </a:lnTo>
                    <a:lnTo>
                      <a:pt x="0" y="3"/>
                    </a:lnTo>
                    <a:lnTo>
                      <a:pt x="57" y="0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B0A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7" name="Freeform 155"/>
              <p:cNvSpPr>
                <a:spLocks/>
              </p:cNvSpPr>
              <p:nvPr/>
            </p:nvSpPr>
            <p:spPr bwMode="auto">
              <a:xfrm>
                <a:off x="2740025" y="39179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7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8" name="Rectangle 156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7937"/>
              </a:xfrm>
              <a:prstGeom prst="rect">
                <a:avLst/>
              </a:prstGeom>
              <a:solidFill>
                <a:srgbClr val="7269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9" name="Rectangle 157"/>
              <p:cNvSpPr>
                <a:spLocks noChangeArrowheads="1"/>
              </p:cNvSpPr>
              <p:nvPr/>
            </p:nvSpPr>
            <p:spPr bwMode="auto">
              <a:xfrm>
                <a:off x="2773363" y="4005263"/>
                <a:ext cx="69850" cy="3175"/>
              </a:xfrm>
              <a:prstGeom prst="rect">
                <a:avLst/>
              </a:prstGeom>
              <a:solidFill>
                <a:srgbClr val="0706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0" name="Freeform 158"/>
              <p:cNvSpPr>
                <a:spLocks noEditPoints="1"/>
              </p:cNvSpPr>
              <p:nvPr/>
            </p:nvSpPr>
            <p:spPr bwMode="auto">
              <a:xfrm>
                <a:off x="2714625" y="3879850"/>
                <a:ext cx="296863" cy="406400"/>
              </a:xfrm>
              <a:custGeom>
                <a:avLst/>
                <a:gdLst>
                  <a:gd name="T0" fmla="*/ 2147483647 w 170"/>
                  <a:gd name="T1" fmla="*/ 2147483647 h 232"/>
                  <a:gd name="T2" fmla="*/ 2147483647 w 170"/>
                  <a:gd name="T3" fmla="*/ 2147483647 h 232"/>
                  <a:gd name="T4" fmla="*/ 2147483647 w 170"/>
                  <a:gd name="T5" fmla="*/ 2147483647 h 232"/>
                  <a:gd name="T6" fmla="*/ 2147483647 w 170"/>
                  <a:gd name="T7" fmla="*/ 2147483647 h 232"/>
                  <a:gd name="T8" fmla="*/ 2147483647 w 170"/>
                  <a:gd name="T9" fmla="*/ 2147483647 h 232"/>
                  <a:gd name="T10" fmla="*/ 2147483647 w 170"/>
                  <a:gd name="T11" fmla="*/ 2147483647 h 232"/>
                  <a:gd name="T12" fmla="*/ 2147483647 w 170"/>
                  <a:gd name="T13" fmla="*/ 2147483647 h 232"/>
                  <a:gd name="T14" fmla="*/ 2147483647 w 170"/>
                  <a:gd name="T15" fmla="*/ 2147483647 h 232"/>
                  <a:gd name="T16" fmla="*/ 2147483647 w 170"/>
                  <a:gd name="T17" fmla="*/ 2147483647 h 232"/>
                  <a:gd name="T18" fmla="*/ 2147483647 w 170"/>
                  <a:gd name="T19" fmla="*/ 2147483647 h 232"/>
                  <a:gd name="T20" fmla="*/ 2147483647 w 170"/>
                  <a:gd name="T21" fmla="*/ 2147483647 h 232"/>
                  <a:gd name="T22" fmla="*/ 2147483647 w 170"/>
                  <a:gd name="T23" fmla="*/ 2147483647 h 232"/>
                  <a:gd name="T24" fmla="*/ 2147483647 w 170"/>
                  <a:gd name="T25" fmla="*/ 2147483647 h 232"/>
                  <a:gd name="T26" fmla="*/ 2147483647 w 170"/>
                  <a:gd name="T27" fmla="*/ 2147483647 h 232"/>
                  <a:gd name="T28" fmla="*/ 2147483647 w 170"/>
                  <a:gd name="T29" fmla="*/ 2147483647 h 232"/>
                  <a:gd name="T30" fmla="*/ 2147483647 w 170"/>
                  <a:gd name="T31" fmla="*/ 2147483647 h 232"/>
                  <a:gd name="T32" fmla="*/ 2147483647 w 170"/>
                  <a:gd name="T33" fmla="*/ 2147483647 h 232"/>
                  <a:gd name="T34" fmla="*/ 2147483647 w 170"/>
                  <a:gd name="T35" fmla="*/ 2147483647 h 232"/>
                  <a:gd name="T36" fmla="*/ 2147483647 w 170"/>
                  <a:gd name="T37" fmla="*/ 2147483647 h 232"/>
                  <a:gd name="T38" fmla="*/ 2147483647 w 170"/>
                  <a:gd name="T39" fmla="*/ 2147483647 h 232"/>
                  <a:gd name="T40" fmla="*/ 2147483647 w 170"/>
                  <a:gd name="T41" fmla="*/ 2147483647 h 232"/>
                  <a:gd name="T42" fmla="*/ 2147483647 w 170"/>
                  <a:gd name="T43" fmla="*/ 2147483647 h 232"/>
                  <a:gd name="T44" fmla="*/ 2147483647 w 170"/>
                  <a:gd name="T45" fmla="*/ 2147483647 h 232"/>
                  <a:gd name="T46" fmla="*/ 2147483647 w 170"/>
                  <a:gd name="T47" fmla="*/ 2147483647 h 232"/>
                  <a:gd name="T48" fmla="*/ 2147483647 w 170"/>
                  <a:gd name="T49" fmla="*/ 2147483647 h 232"/>
                  <a:gd name="T50" fmla="*/ 2147483647 w 170"/>
                  <a:gd name="T51" fmla="*/ 2147483647 h 232"/>
                  <a:gd name="T52" fmla="*/ 2147483647 w 170"/>
                  <a:gd name="T53" fmla="*/ 2147483647 h 232"/>
                  <a:gd name="T54" fmla="*/ 2147483647 w 170"/>
                  <a:gd name="T55" fmla="*/ 2147483647 h 232"/>
                  <a:gd name="T56" fmla="*/ 2147483647 w 170"/>
                  <a:gd name="T57" fmla="*/ 2147483647 h 232"/>
                  <a:gd name="T58" fmla="*/ 2147483647 w 170"/>
                  <a:gd name="T59" fmla="*/ 2147483647 h 232"/>
                  <a:gd name="T60" fmla="*/ 2147483647 w 170"/>
                  <a:gd name="T61" fmla="*/ 2147483647 h 232"/>
                  <a:gd name="T62" fmla="*/ 2147483647 w 170"/>
                  <a:gd name="T63" fmla="*/ 2147483647 h 232"/>
                  <a:gd name="T64" fmla="*/ 2147483647 w 170"/>
                  <a:gd name="T65" fmla="*/ 0 h 232"/>
                  <a:gd name="T66" fmla="*/ 2147483647 w 170"/>
                  <a:gd name="T67" fmla="*/ 0 h 232"/>
                  <a:gd name="T68" fmla="*/ 2147483647 w 170"/>
                  <a:gd name="T69" fmla="*/ 0 h 232"/>
                  <a:gd name="T70" fmla="*/ 0 w 170"/>
                  <a:gd name="T71" fmla="*/ 2147483647 h 232"/>
                  <a:gd name="T72" fmla="*/ 0 w 170"/>
                  <a:gd name="T73" fmla="*/ 2147483647 h 232"/>
                  <a:gd name="T74" fmla="*/ 0 w 170"/>
                  <a:gd name="T75" fmla="*/ 2147483647 h 232"/>
                  <a:gd name="T76" fmla="*/ 0 w 170"/>
                  <a:gd name="T77" fmla="*/ 2147483647 h 232"/>
                  <a:gd name="T78" fmla="*/ 0 w 170"/>
                  <a:gd name="T79" fmla="*/ 2147483647 h 232"/>
                  <a:gd name="T80" fmla="*/ 0 w 170"/>
                  <a:gd name="T81" fmla="*/ 2147483647 h 232"/>
                  <a:gd name="T82" fmla="*/ 0 w 170"/>
                  <a:gd name="T83" fmla="*/ 2147483647 h 232"/>
                  <a:gd name="T84" fmla="*/ 2147483647 w 170"/>
                  <a:gd name="T85" fmla="*/ 2147483647 h 232"/>
                  <a:gd name="T86" fmla="*/ 2147483647 w 170"/>
                  <a:gd name="T87" fmla="*/ 2147483647 h 232"/>
                  <a:gd name="T88" fmla="*/ 2147483647 w 170"/>
                  <a:gd name="T89" fmla="*/ 2147483647 h 232"/>
                  <a:gd name="T90" fmla="*/ 2147483647 w 170"/>
                  <a:gd name="T91" fmla="*/ 2147483647 h 232"/>
                  <a:gd name="T92" fmla="*/ 2147483647 w 170"/>
                  <a:gd name="T93" fmla="*/ 2147483647 h 232"/>
                  <a:gd name="T94" fmla="*/ 2147483647 w 170"/>
                  <a:gd name="T95" fmla="*/ 2147483647 h 232"/>
                  <a:gd name="T96" fmla="*/ 2147483647 w 170"/>
                  <a:gd name="T97" fmla="*/ 2147483647 h 232"/>
                  <a:gd name="T98" fmla="*/ 2147483647 w 170"/>
                  <a:gd name="T99" fmla="*/ 2147483647 h 232"/>
                  <a:gd name="T100" fmla="*/ 2147483647 w 170"/>
                  <a:gd name="T101" fmla="*/ 2147483647 h 232"/>
                  <a:gd name="T102" fmla="*/ 2147483647 w 170"/>
                  <a:gd name="T103" fmla="*/ 2147483647 h 232"/>
                  <a:gd name="T104" fmla="*/ 2147483647 w 170"/>
                  <a:gd name="T105" fmla="*/ 2147483647 h 232"/>
                  <a:gd name="T106" fmla="*/ 2147483647 w 170"/>
                  <a:gd name="T107" fmla="*/ 2147483647 h 232"/>
                  <a:gd name="T108" fmla="*/ 2147483647 w 170"/>
                  <a:gd name="T109" fmla="*/ 2147483647 h 232"/>
                  <a:gd name="T110" fmla="*/ 2147483647 w 170"/>
                  <a:gd name="T111" fmla="*/ 2147483647 h 232"/>
                  <a:gd name="T112" fmla="*/ 2147483647 w 170"/>
                  <a:gd name="T113" fmla="*/ 2147483647 h 232"/>
                  <a:gd name="T114" fmla="*/ 2147483647 w 170"/>
                  <a:gd name="T115" fmla="*/ 2147483647 h 232"/>
                  <a:gd name="T116" fmla="*/ 2147483647 w 170"/>
                  <a:gd name="T117" fmla="*/ 2147483647 h 232"/>
                  <a:gd name="T118" fmla="*/ 2147483647 w 170"/>
                  <a:gd name="T119" fmla="*/ 2147483647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2"/>
                  <a:gd name="T182" fmla="*/ 170 w 1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2">
                    <a:moveTo>
                      <a:pt x="165" y="189"/>
                    </a:moveTo>
                    <a:lnTo>
                      <a:pt x="165" y="189"/>
                    </a:lnTo>
                    <a:lnTo>
                      <a:pt x="94" y="222"/>
                    </a:lnTo>
                    <a:lnTo>
                      <a:pt x="94" y="5"/>
                    </a:lnTo>
                    <a:lnTo>
                      <a:pt x="165" y="17"/>
                    </a:lnTo>
                    <a:lnTo>
                      <a:pt x="165" y="189"/>
                    </a:lnTo>
                    <a:close/>
                    <a:moveTo>
                      <a:pt x="85" y="224"/>
                    </a:moveTo>
                    <a:lnTo>
                      <a:pt x="85" y="224"/>
                    </a:lnTo>
                    <a:lnTo>
                      <a:pt x="83" y="227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90" y="5"/>
                    </a:lnTo>
                    <a:lnTo>
                      <a:pt x="90" y="224"/>
                    </a:lnTo>
                    <a:lnTo>
                      <a:pt x="85" y="224"/>
                    </a:lnTo>
                    <a:close/>
                    <a:moveTo>
                      <a:pt x="80" y="227"/>
                    </a:moveTo>
                    <a:lnTo>
                      <a:pt x="80" y="227"/>
                    </a:lnTo>
                    <a:lnTo>
                      <a:pt x="61" y="224"/>
                    </a:lnTo>
                    <a:lnTo>
                      <a:pt x="47" y="224"/>
                    </a:lnTo>
                    <a:lnTo>
                      <a:pt x="35" y="222"/>
                    </a:lnTo>
                    <a:lnTo>
                      <a:pt x="24" y="222"/>
                    </a:lnTo>
                    <a:lnTo>
                      <a:pt x="16" y="220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2" y="7"/>
                    </a:lnTo>
                    <a:lnTo>
                      <a:pt x="80" y="2"/>
                    </a:lnTo>
                    <a:lnTo>
                      <a:pt x="80" y="227"/>
                    </a:lnTo>
                    <a:close/>
                    <a:moveTo>
                      <a:pt x="168" y="12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9" y="222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33" y="227"/>
                    </a:lnTo>
                    <a:lnTo>
                      <a:pt x="47" y="229"/>
                    </a:lnTo>
                    <a:lnTo>
                      <a:pt x="61" y="229"/>
                    </a:lnTo>
                    <a:lnTo>
                      <a:pt x="80" y="232"/>
                    </a:lnTo>
                    <a:lnTo>
                      <a:pt x="83" y="229"/>
                    </a:lnTo>
                    <a:lnTo>
                      <a:pt x="85" y="229"/>
                    </a:lnTo>
                    <a:lnTo>
                      <a:pt x="87" y="229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9"/>
                    </a:lnTo>
                    <a:lnTo>
                      <a:pt x="170" y="14"/>
                    </a:lnTo>
                    <a:lnTo>
                      <a:pt x="168" y="1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1" name="Freeform 159"/>
              <p:cNvSpPr>
                <a:spLocks/>
              </p:cNvSpPr>
              <p:nvPr/>
            </p:nvSpPr>
            <p:spPr bwMode="auto">
              <a:xfrm>
                <a:off x="2727325" y="4065588"/>
                <a:ext cx="53975" cy="193675"/>
              </a:xfrm>
              <a:custGeom>
                <a:avLst/>
                <a:gdLst>
                  <a:gd name="T0" fmla="*/ 2147483647 w 31"/>
                  <a:gd name="T1" fmla="*/ 2147483647 h 111"/>
                  <a:gd name="T2" fmla="*/ 2147483647 w 31"/>
                  <a:gd name="T3" fmla="*/ 2147483647 h 111"/>
                  <a:gd name="T4" fmla="*/ 2147483647 w 31"/>
                  <a:gd name="T5" fmla="*/ 2147483647 h 111"/>
                  <a:gd name="T6" fmla="*/ 2147483647 w 31"/>
                  <a:gd name="T7" fmla="*/ 2147483647 h 111"/>
                  <a:gd name="T8" fmla="*/ 2147483647 w 31"/>
                  <a:gd name="T9" fmla="*/ 2147483647 h 111"/>
                  <a:gd name="T10" fmla="*/ 2147483647 w 31"/>
                  <a:gd name="T11" fmla="*/ 2147483647 h 111"/>
                  <a:gd name="T12" fmla="*/ 2147483647 w 31"/>
                  <a:gd name="T13" fmla="*/ 2147483647 h 111"/>
                  <a:gd name="T14" fmla="*/ 2147483647 w 31"/>
                  <a:gd name="T15" fmla="*/ 2147483647 h 111"/>
                  <a:gd name="T16" fmla="*/ 2147483647 w 31"/>
                  <a:gd name="T17" fmla="*/ 2147483647 h 111"/>
                  <a:gd name="T18" fmla="*/ 2147483647 w 31"/>
                  <a:gd name="T19" fmla="*/ 2147483647 h 111"/>
                  <a:gd name="T20" fmla="*/ 2147483647 w 31"/>
                  <a:gd name="T21" fmla="*/ 0 h 111"/>
                  <a:gd name="T22" fmla="*/ 0 w 31"/>
                  <a:gd name="T23" fmla="*/ 0 h 111"/>
                  <a:gd name="T24" fmla="*/ 0 w 31"/>
                  <a:gd name="T25" fmla="*/ 2147483647 h 111"/>
                  <a:gd name="T26" fmla="*/ 2147483647 w 31"/>
                  <a:gd name="T27" fmla="*/ 2147483647 h 111"/>
                  <a:gd name="T28" fmla="*/ 2147483647 w 31"/>
                  <a:gd name="T29" fmla="*/ 2147483647 h 111"/>
                  <a:gd name="T30" fmla="*/ 2147483647 w 31"/>
                  <a:gd name="T31" fmla="*/ 2147483647 h 111"/>
                  <a:gd name="T32" fmla="*/ 2147483647 w 31"/>
                  <a:gd name="T33" fmla="*/ 2147483647 h 111"/>
                  <a:gd name="T34" fmla="*/ 2147483647 w 31"/>
                  <a:gd name="T35" fmla="*/ 2147483647 h 111"/>
                  <a:gd name="T36" fmla="*/ 2147483647 w 31"/>
                  <a:gd name="T37" fmla="*/ 2147483647 h 111"/>
                  <a:gd name="T38" fmla="*/ 2147483647 w 31"/>
                  <a:gd name="T39" fmla="*/ 2147483647 h 111"/>
                  <a:gd name="T40" fmla="*/ 2147483647 w 31"/>
                  <a:gd name="T41" fmla="*/ 2147483647 h 111"/>
                  <a:gd name="T42" fmla="*/ 2147483647 w 31"/>
                  <a:gd name="T43" fmla="*/ 2147483647 h 111"/>
                  <a:gd name="T44" fmla="*/ 2147483647 w 31"/>
                  <a:gd name="T45" fmla="*/ 2147483647 h 111"/>
                  <a:gd name="T46" fmla="*/ 2147483647 w 31"/>
                  <a:gd name="T47" fmla="*/ 2147483647 h 111"/>
                  <a:gd name="T48" fmla="*/ 2147483647 w 31"/>
                  <a:gd name="T49" fmla="*/ 2147483647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"/>
                  <a:gd name="T76" fmla="*/ 0 h 111"/>
                  <a:gd name="T77" fmla="*/ 31 w 31"/>
                  <a:gd name="T78" fmla="*/ 111 h 1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" h="111">
                    <a:moveTo>
                      <a:pt x="19" y="36"/>
                    </a:moveTo>
                    <a:lnTo>
                      <a:pt x="19" y="36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9" y="107"/>
                    </a:lnTo>
                    <a:lnTo>
                      <a:pt x="19" y="109"/>
                    </a:lnTo>
                    <a:lnTo>
                      <a:pt x="31" y="111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2" name="Freeform 160"/>
              <p:cNvSpPr>
                <a:spLocks/>
              </p:cNvSpPr>
              <p:nvPr/>
            </p:nvSpPr>
            <p:spPr bwMode="auto">
              <a:xfrm>
                <a:off x="2784475" y="4065588"/>
                <a:ext cx="63500" cy="198437"/>
              </a:xfrm>
              <a:custGeom>
                <a:avLst/>
                <a:gdLst>
                  <a:gd name="T0" fmla="*/ 2147483647 w 36"/>
                  <a:gd name="T1" fmla="*/ 2147483647 h 114"/>
                  <a:gd name="T2" fmla="*/ 0 w 36"/>
                  <a:gd name="T3" fmla="*/ 0 h 114"/>
                  <a:gd name="T4" fmla="*/ 0 w 36"/>
                  <a:gd name="T5" fmla="*/ 2147483647 h 114"/>
                  <a:gd name="T6" fmla="*/ 2147483647 w 36"/>
                  <a:gd name="T7" fmla="*/ 2147483647 h 114"/>
                  <a:gd name="T8" fmla="*/ 2147483647 w 36"/>
                  <a:gd name="T9" fmla="*/ 2147483647 h 114"/>
                  <a:gd name="T10" fmla="*/ 2147483647 w 36"/>
                  <a:gd name="T11" fmla="*/ 2147483647 h 114"/>
                  <a:gd name="T12" fmla="*/ 2147483647 w 36"/>
                  <a:gd name="T13" fmla="*/ 2147483647 h 114"/>
                  <a:gd name="T14" fmla="*/ 2147483647 w 36"/>
                  <a:gd name="T15" fmla="*/ 2147483647 h 114"/>
                  <a:gd name="T16" fmla="*/ 2147483647 w 36"/>
                  <a:gd name="T17" fmla="*/ 2147483647 h 114"/>
                  <a:gd name="T18" fmla="*/ 2147483647 w 36"/>
                  <a:gd name="T19" fmla="*/ 2147483647 h 114"/>
                  <a:gd name="T20" fmla="*/ 2147483647 w 36"/>
                  <a:gd name="T21" fmla="*/ 2147483647 h 114"/>
                  <a:gd name="T22" fmla="*/ 2147483647 w 36"/>
                  <a:gd name="T23" fmla="*/ 2147483647 h 114"/>
                  <a:gd name="T24" fmla="*/ 2147483647 w 36"/>
                  <a:gd name="T25" fmla="*/ 2147483647 h 114"/>
                  <a:gd name="T26" fmla="*/ 2147483647 w 36"/>
                  <a:gd name="T27" fmla="*/ 2147483647 h 114"/>
                  <a:gd name="T28" fmla="*/ 2147483647 w 36"/>
                  <a:gd name="T29" fmla="*/ 2147483647 h 114"/>
                  <a:gd name="T30" fmla="*/ 2147483647 w 36"/>
                  <a:gd name="T31" fmla="*/ 2147483647 h 114"/>
                  <a:gd name="T32" fmla="*/ 2147483647 w 36"/>
                  <a:gd name="T33" fmla="*/ 2147483647 h 114"/>
                  <a:gd name="T34" fmla="*/ 2147483647 w 36"/>
                  <a:gd name="T35" fmla="*/ 2147483647 h 114"/>
                  <a:gd name="T36" fmla="*/ 0 w 36"/>
                  <a:gd name="T37" fmla="*/ 2147483647 h 114"/>
                  <a:gd name="T38" fmla="*/ 0 w 36"/>
                  <a:gd name="T39" fmla="*/ 2147483647 h 114"/>
                  <a:gd name="T40" fmla="*/ 2147483647 w 36"/>
                  <a:gd name="T41" fmla="*/ 2147483647 h 114"/>
                  <a:gd name="T42" fmla="*/ 2147483647 w 36"/>
                  <a:gd name="T43" fmla="*/ 2147483647 h 114"/>
                  <a:gd name="T44" fmla="*/ 2147483647 w 36"/>
                  <a:gd name="T45" fmla="*/ 2147483647 h 114"/>
                  <a:gd name="T46" fmla="*/ 2147483647 w 36"/>
                  <a:gd name="T47" fmla="*/ 2147483647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14"/>
                  <a:gd name="T74" fmla="*/ 36 w 36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14">
                    <a:moveTo>
                      <a:pt x="36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111"/>
                    </a:lnTo>
                    <a:lnTo>
                      <a:pt x="17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978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3" name="Freeform 161"/>
              <p:cNvSpPr>
                <a:spLocks/>
              </p:cNvSpPr>
              <p:nvPr/>
            </p:nvSpPr>
            <p:spPr bwMode="auto">
              <a:xfrm>
                <a:off x="2770188" y="4106863"/>
                <a:ext cx="31750" cy="38100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2147483647 w 19"/>
                  <a:gd name="T11" fmla="*/ 2147483647 h 21"/>
                  <a:gd name="T12" fmla="*/ 2147483647 w 19"/>
                  <a:gd name="T13" fmla="*/ 2147483647 h 21"/>
                  <a:gd name="T14" fmla="*/ 2147483647 w 19"/>
                  <a:gd name="T15" fmla="*/ 0 h 21"/>
                  <a:gd name="T16" fmla="*/ 2147483647 w 19"/>
                  <a:gd name="T17" fmla="*/ 0 h 21"/>
                  <a:gd name="T18" fmla="*/ 2147483647 w 19"/>
                  <a:gd name="T19" fmla="*/ 0 h 21"/>
                  <a:gd name="T20" fmla="*/ 2147483647 w 19"/>
                  <a:gd name="T21" fmla="*/ 0 h 21"/>
                  <a:gd name="T22" fmla="*/ 2147483647 w 19"/>
                  <a:gd name="T23" fmla="*/ 0 h 21"/>
                  <a:gd name="T24" fmla="*/ 2147483647 w 19"/>
                  <a:gd name="T25" fmla="*/ 2147483647 h 21"/>
                  <a:gd name="T26" fmla="*/ 2147483647 w 19"/>
                  <a:gd name="T27" fmla="*/ 2147483647 h 21"/>
                  <a:gd name="T28" fmla="*/ 0 w 19"/>
                  <a:gd name="T29" fmla="*/ 2147483647 h 21"/>
                  <a:gd name="T30" fmla="*/ 0 w 19"/>
                  <a:gd name="T31" fmla="*/ 2147483647 h 21"/>
                  <a:gd name="T32" fmla="*/ 0 w 19"/>
                  <a:gd name="T33" fmla="*/ 2147483647 h 21"/>
                  <a:gd name="T34" fmla="*/ 0 w 19"/>
                  <a:gd name="T35" fmla="*/ 2147483647 h 21"/>
                  <a:gd name="T36" fmla="*/ 0 w 19"/>
                  <a:gd name="T37" fmla="*/ 2147483647 h 21"/>
                  <a:gd name="T38" fmla="*/ 0 w 19"/>
                  <a:gd name="T39" fmla="*/ 2147483647 h 21"/>
                  <a:gd name="T40" fmla="*/ 0 w 19"/>
                  <a:gd name="T41" fmla="*/ 2147483647 h 21"/>
                  <a:gd name="T42" fmla="*/ 2147483647 w 19"/>
                  <a:gd name="T43" fmla="*/ 2147483647 h 21"/>
                  <a:gd name="T44" fmla="*/ 2147483647 w 19"/>
                  <a:gd name="T45" fmla="*/ 2147483647 h 21"/>
                  <a:gd name="T46" fmla="*/ 2147483647 w 19"/>
                  <a:gd name="T47" fmla="*/ 2147483647 h 21"/>
                  <a:gd name="T48" fmla="*/ 2147483647 w 19"/>
                  <a:gd name="T49" fmla="*/ 2147483647 h 21"/>
                  <a:gd name="T50" fmla="*/ 2147483647 w 19"/>
                  <a:gd name="T51" fmla="*/ 2147483647 h 21"/>
                  <a:gd name="T52" fmla="*/ 2147483647 w 19"/>
                  <a:gd name="T53" fmla="*/ 2147483647 h 21"/>
                  <a:gd name="T54" fmla="*/ 2147483647 w 19"/>
                  <a:gd name="T55" fmla="*/ 2147483647 h 21"/>
                  <a:gd name="T56" fmla="*/ 2147483647 w 19"/>
                  <a:gd name="T57" fmla="*/ 2147483647 h 21"/>
                  <a:gd name="T58" fmla="*/ 2147483647 w 19"/>
                  <a:gd name="T59" fmla="*/ 2147483647 h 21"/>
                  <a:gd name="T60" fmla="*/ 2147483647 w 19"/>
                  <a:gd name="T61" fmla="*/ 2147483647 h 21"/>
                  <a:gd name="T62" fmla="*/ 2147483647 w 19"/>
                  <a:gd name="T63" fmla="*/ 2147483647 h 21"/>
                  <a:gd name="T64" fmla="*/ 2147483647 w 19"/>
                  <a:gd name="T65" fmla="*/ 2147483647 h 21"/>
                  <a:gd name="T66" fmla="*/ 2147483647 w 19"/>
                  <a:gd name="T67" fmla="*/ 2147483647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1"/>
                  <a:gd name="T104" fmla="*/ 19 w 19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1">
                    <a:moveTo>
                      <a:pt x="19" y="12"/>
                    </a:moveTo>
                    <a:lnTo>
                      <a:pt x="19" y="12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E7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4" name="Freeform 162"/>
              <p:cNvSpPr>
                <a:spLocks/>
              </p:cNvSpPr>
              <p:nvPr/>
            </p:nvSpPr>
            <p:spPr bwMode="auto">
              <a:xfrm>
                <a:off x="2770188" y="4111625"/>
                <a:ext cx="23812" cy="28575"/>
              </a:xfrm>
              <a:custGeom>
                <a:avLst/>
                <a:gdLst>
                  <a:gd name="T0" fmla="*/ 2147483647 w 14"/>
                  <a:gd name="T1" fmla="*/ 2147483647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2147483647 w 14"/>
                  <a:gd name="T29" fmla="*/ 0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0 w 14"/>
                  <a:gd name="T35" fmla="*/ 2147483647 h 17"/>
                  <a:gd name="T36" fmla="*/ 0 w 14"/>
                  <a:gd name="T37" fmla="*/ 2147483647 h 17"/>
                  <a:gd name="T38" fmla="*/ 0 w 14"/>
                  <a:gd name="T39" fmla="*/ 2147483647 h 17"/>
                  <a:gd name="T40" fmla="*/ 0 w 14"/>
                  <a:gd name="T41" fmla="*/ 2147483647 h 17"/>
                  <a:gd name="T42" fmla="*/ 0 w 14"/>
                  <a:gd name="T43" fmla="*/ 2147483647 h 17"/>
                  <a:gd name="T44" fmla="*/ 0 w 14"/>
                  <a:gd name="T45" fmla="*/ 2147483647 h 17"/>
                  <a:gd name="T46" fmla="*/ 0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2147483647 h 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7"/>
                  <a:gd name="T128" fmla="*/ 14 w 14"/>
                  <a:gd name="T129" fmla="*/ 17 h 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7">
                    <a:moveTo>
                      <a:pt x="11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5" name="Freeform 163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6" name="Freeform 164"/>
              <p:cNvSpPr>
                <a:spLocks/>
              </p:cNvSpPr>
              <p:nvPr/>
            </p:nvSpPr>
            <p:spPr bwMode="auto">
              <a:xfrm>
                <a:off x="2736850" y="4025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5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7" name="Freeform 165"/>
              <p:cNvSpPr>
                <a:spLocks/>
              </p:cNvSpPr>
              <p:nvPr/>
            </p:nvSpPr>
            <p:spPr bwMode="auto">
              <a:xfrm>
                <a:off x="2736850" y="4000500"/>
                <a:ext cx="3175" cy="4763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9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Freeform 166"/>
              <p:cNvSpPr>
                <a:spLocks noEditPoints="1"/>
              </p:cNvSpPr>
              <p:nvPr/>
            </p:nvSpPr>
            <p:spPr bwMode="auto">
              <a:xfrm>
                <a:off x="2747963" y="3992563"/>
                <a:ext cx="100012" cy="60325"/>
              </a:xfrm>
              <a:custGeom>
                <a:avLst/>
                <a:gdLst>
                  <a:gd name="T0" fmla="*/ 2147483647 w 57"/>
                  <a:gd name="T1" fmla="*/ 2147483647 h 35"/>
                  <a:gd name="T2" fmla="*/ 2147483647 w 57"/>
                  <a:gd name="T3" fmla="*/ 2147483647 h 35"/>
                  <a:gd name="T4" fmla="*/ 2147483647 w 57"/>
                  <a:gd name="T5" fmla="*/ 2147483647 h 35"/>
                  <a:gd name="T6" fmla="*/ 2147483647 w 57"/>
                  <a:gd name="T7" fmla="*/ 2147483647 h 35"/>
                  <a:gd name="T8" fmla="*/ 2147483647 w 57"/>
                  <a:gd name="T9" fmla="*/ 2147483647 h 35"/>
                  <a:gd name="T10" fmla="*/ 2147483647 w 57"/>
                  <a:gd name="T11" fmla="*/ 2147483647 h 35"/>
                  <a:gd name="T12" fmla="*/ 2147483647 w 57"/>
                  <a:gd name="T13" fmla="*/ 2147483647 h 35"/>
                  <a:gd name="T14" fmla="*/ 2147483647 w 57"/>
                  <a:gd name="T15" fmla="*/ 2147483647 h 35"/>
                  <a:gd name="T16" fmla="*/ 2147483647 w 57"/>
                  <a:gd name="T17" fmla="*/ 2147483647 h 35"/>
                  <a:gd name="T18" fmla="*/ 2147483647 w 57"/>
                  <a:gd name="T19" fmla="*/ 2147483647 h 35"/>
                  <a:gd name="T20" fmla="*/ 2147483647 w 57"/>
                  <a:gd name="T21" fmla="*/ 2147483647 h 35"/>
                  <a:gd name="T22" fmla="*/ 2147483647 w 57"/>
                  <a:gd name="T23" fmla="*/ 2147483647 h 35"/>
                  <a:gd name="T24" fmla="*/ 2147483647 w 57"/>
                  <a:gd name="T25" fmla="*/ 2147483647 h 35"/>
                  <a:gd name="T26" fmla="*/ 2147483647 w 57"/>
                  <a:gd name="T27" fmla="*/ 2147483647 h 35"/>
                  <a:gd name="T28" fmla="*/ 2147483647 w 57"/>
                  <a:gd name="T29" fmla="*/ 2147483647 h 35"/>
                  <a:gd name="T30" fmla="*/ 2147483647 w 57"/>
                  <a:gd name="T31" fmla="*/ 2147483647 h 35"/>
                  <a:gd name="T32" fmla="*/ 2147483647 w 57"/>
                  <a:gd name="T33" fmla="*/ 0 h 35"/>
                  <a:gd name="T34" fmla="*/ 0 w 57"/>
                  <a:gd name="T35" fmla="*/ 0 h 35"/>
                  <a:gd name="T36" fmla="*/ 0 w 57"/>
                  <a:gd name="T37" fmla="*/ 0 h 35"/>
                  <a:gd name="T38" fmla="*/ 0 w 57"/>
                  <a:gd name="T39" fmla="*/ 0 h 35"/>
                  <a:gd name="T40" fmla="*/ 0 w 57"/>
                  <a:gd name="T41" fmla="*/ 2147483647 h 35"/>
                  <a:gd name="T42" fmla="*/ 0 w 57"/>
                  <a:gd name="T43" fmla="*/ 2147483647 h 35"/>
                  <a:gd name="T44" fmla="*/ 0 w 57"/>
                  <a:gd name="T45" fmla="*/ 2147483647 h 35"/>
                  <a:gd name="T46" fmla="*/ 2147483647 w 57"/>
                  <a:gd name="T47" fmla="*/ 2147483647 h 35"/>
                  <a:gd name="T48" fmla="*/ 2147483647 w 57"/>
                  <a:gd name="T49" fmla="*/ 2147483647 h 35"/>
                  <a:gd name="T50" fmla="*/ 2147483647 w 57"/>
                  <a:gd name="T51" fmla="*/ 2147483647 h 35"/>
                  <a:gd name="T52" fmla="*/ 2147483647 w 57"/>
                  <a:gd name="T53" fmla="*/ 0 h 35"/>
                  <a:gd name="T54" fmla="*/ 2147483647 w 57"/>
                  <a:gd name="T55" fmla="*/ 0 h 35"/>
                  <a:gd name="T56" fmla="*/ 2147483647 w 5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35"/>
                  <a:gd name="T89" fmla="*/ 57 w 5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35">
                    <a:moveTo>
                      <a:pt x="2" y="33"/>
                    </a:moveTo>
                    <a:lnTo>
                      <a:pt x="12" y="19"/>
                    </a:lnTo>
                    <a:lnTo>
                      <a:pt x="54" y="19"/>
                    </a:lnTo>
                    <a:lnTo>
                      <a:pt x="54" y="35"/>
                    </a:lnTo>
                    <a:lnTo>
                      <a:pt x="2" y="33"/>
                    </a:lnTo>
                    <a:close/>
                    <a:moveTo>
                      <a:pt x="9" y="2"/>
                    </a:moveTo>
                    <a:lnTo>
                      <a:pt x="9" y="16"/>
                    </a:lnTo>
                    <a:lnTo>
                      <a:pt x="2" y="31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  <a:moveTo>
                      <a:pt x="54" y="16"/>
                    </a:moveTo>
                    <a:lnTo>
                      <a:pt x="54" y="16"/>
                    </a:lnTo>
                    <a:lnTo>
                      <a:pt x="12" y="16"/>
                    </a:lnTo>
                    <a:lnTo>
                      <a:pt x="12" y="2"/>
                    </a:lnTo>
                    <a:lnTo>
                      <a:pt x="54" y="2"/>
                    </a:lnTo>
                    <a:lnTo>
                      <a:pt x="54" y="16"/>
                    </a:lnTo>
                    <a:close/>
                    <a:moveTo>
                      <a:pt x="57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Freeform 167"/>
              <p:cNvSpPr>
                <a:spLocks/>
              </p:cNvSpPr>
              <p:nvPr/>
            </p:nvSpPr>
            <p:spPr bwMode="auto">
              <a:xfrm>
                <a:off x="2740025" y="3905250"/>
                <a:ext cx="93663" cy="17463"/>
              </a:xfrm>
              <a:custGeom>
                <a:avLst/>
                <a:gdLst>
                  <a:gd name="T0" fmla="*/ 2147483647 w 54"/>
                  <a:gd name="T1" fmla="*/ 2147483647 h 10"/>
                  <a:gd name="T2" fmla="*/ 0 w 54"/>
                  <a:gd name="T3" fmla="*/ 2147483647 h 10"/>
                  <a:gd name="T4" fmla="*/ 0 w 54"/>
                  <a:gd name="T5" fmla="*/ 2147483647 h 10"/>
                  <a:gd name="T6" fmla="*/ 2147483647 w 54"/>
                  <a:gd name="T7" fmla="*/ 0 h 10"/>
                  <a:gd name="T8" fmla="*/ 2147483647 w 5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"/>
                  <a:gd name="T17" fmla="*/ 54 w 5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">
                    <a:moveTo>
                      <a:pt x="54" y="5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7269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0" name="Freeform 168"/>
              <p:cNvSpPr>
                <a:spLocks noEditPoints="1"/>
              </p:cNvSpPr>
              <p:nvPr/>
            </p:nvSpPr>
            <p:spPr bwMode="auto">
              <a:xfrm>
                <a:off x="2736850" y="3902075"/>
                <a:ext cx="103188" cy="36513"/>
              </a:xfrm>
              <a:custGeom>
                <a:avLst/>
                <a:gdLst>
                  <a:gd name="T0" fmla="*/ 2147483647 w 59"/>
                  <a:gd name="T1" fmla="*/ 2147483647 h 21"/>
                  <a:gd name="T2" fmla="*/ 2147483647 w 59"/>
                  <a:gd name="T3" fmla="*/ 2147483647 h 21"/>
                  <a:gd name="T4" fmla="*/ 2147483647 w 59"/>
                  <a:gd name="T5" fmla="*/ 2147483647 h 21"/>
                  <a:gd name="T6" fmla="*/ 2147483647 w 59"/>
                  <a:gd name="T7" fmla="*/ 2147483647 h 21"/>
                  <a:gd name="T8" fmla="*/ 2147483647 w 59"/>
                  <a:gd name="T9" fmla="*/ 2147483647 h 21"/>
                  <a:gd name="T10" fmla="*/ 2147483647 w 59"/>
                  <a:gd name="T11" fmla="*/ 2147483647 h 21"/>
                  <a:gd name="T12" fmla="*/ 2147483647 w 59"/>
                  <a:gd name="T13" fmla="*/ 2147483647 h 21"/>
                  <a:gd name="T14" fmla="*/ 2147483647 w 59"/>
                  <a:gd name="T15" fmla="*/ 2147483647 h 21"/>
                  <a:gd name="T16" fmla="*/ 2147483647 w 59"/>
                  <a:gd name="T17" fmla="*/ 2147483647 h 21"/>
                  <a:gd name="T18" fmla="*/ 2147483647 w 59"/>
                  <a:gd name="T19" fmla="*/ 2147483647 h 21"/>
                  <a:gd name="T20" fmla="*/ 2147483647 w 59"/>
                  <a:gd name="T21" fmla="*/ 2147483647 h 21"/>
                  <a:gd name="T22" fmla="*/ 2147483647 w 59"/>
                  <a:gd name="T23" fmla="*/ 2147483647 h 21"/>
                  <a:gd name="T24" fmla="*/ 2147483647 w 59"/>
                  <a:gd name="T25" fmla="*/ 2147483647 h 21"/>
                  <a:gd name="T26" fmla="*/ 2147483647 w 59"/>
                  <a:gd name="T27" fmla="*/ 2147483647 h 21"/>
                  <a:gd name="T28" fmla="*/ 2147483647 w 59"/>
                  <a:gd name="T29" fmla="*/ 0 h 21"/>
                  <a:gd name="T30" fmla="*/ 2147483647 w 59"/>
                  <a:gd name="T31" fmla="*/ 2147483647 h 21"/>
                  <a:gd name="T32" fmla="*/ 2147483647 w 59"/>
                  <a:gd name="T33" fmla="*/ 2147483647 h 21"/>
                  <a:gd name="T34" fmla="*/ 0 w 59"/>
                  <a:gd name="T35" fmla="*/ 2147483647 h 21"/>
                  <a:gd name="T36" fmla="*/ 0 w 59"/>
                  <a:gd name="T37" fmla="*/ 2147483647 h 21"/>
                  <a:gd name="T38" fmla="*/ 2147483647 w 59"/>
                  <a:gd name="T39" fmla="*/ 2147483647 h 21"/>
                  <a:gd name="T40" fmla="*/ 2147483647 w 59"/>
                  <a:gd name="T41" fmla="*/ 2147483647 h 21"/>
                  <a:gd name="T42" fmla="*/ 2147483647 w 59"/>
                  <a:gd name="T43" fmla="*/ 2147483647 h 21"/>
                  <a:gd name="T44" fmla="*/ 2147483647 w 59"/>
                  <a:gd name="T45" fmla="*/ 2147483647 h 21"/>
                  <a:gd name="T46" fmla="*/ 2147483647 w 59"/>
                  <a:gd name="T47" fmla="*/ 2147483647 h 21"/>
                  <a:gd name="T48" fmla="*/ 2147483647 w 59"/>
                  <a:gd name="T49" fmla="*/ 2147483647 h 21"/>
                  <a:gd name="T50" fmla="*/ 2147483647 w 59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21"/>
                  <a:gd name="T80" fmla="*/ 59 w 5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21">
                    <a:moveTo>
                      <a:pt x="2" y="21"/>
                    </a:moveTo>
                    <a:lnTo>
                      <a:pt x="2" y="21"/>
                    </a:lnTo>
                    <a:lnTo>
                      <a:pt x="2" y="14"/>
                    </a:lnTo>
                    <a:lnTo>
                      <a:pt x="59" y="12"/>
                    </a:lnTo>
                    <a:lnTo>
                      <a:pt x="59" y="19"/>
                    </a:lnTo>
                    <a:lnTo>
                      <a:pt x="2" y="21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9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9" y="2"/>
                    </a:lnTo>
                    <a:close/>
                    <a:moveTo>
                      <a:pt x="59" y="2"/>
                    </a:moveTo>
                    <a:lnTo>
                      <a:pt x="59" y="2"/>
                    </a:lnTo>
                    <a:lnTo>
                      <a:pt x="59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1" name="Freeform 169"/>
              <p:cNvSpPr>
                <a:spLocks noEditPoints="1"/>
              </p:cNvSpPr>
              <p:nvPr/>
            </p:nvSpPr>
            <p:spPr bwMode="auto">
              <a:xfrm>
                <a:off x="2763838" y="4103688"/>
                <a:ext cx="38100" cy="46037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0 w 22"/>
                  <a:gd name="T35" fmla="*/ 2147483647 h 26"/>
                  <a:gd name="T36" fmla="*/ 0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0 h 26"/>
                  <a:gd name="T60" fmla="*/ 2147483647 w 22"/>
                  <a:gd name="T61" fmla="*/ 2147483647 h 26"/>
                  <a:gd name="T62" fmla="*/ 2147483647 w 22"/>
                  <a:gd name="T63" fmla="*/ 2147483647 h 26"/>
                  <a:gd name="T64" fmla="*/ 0 w 22"/>
                  <a:gd name="T65" fmla="*/ 2147483647 h 26"/>
                  <a:gd name="T66" fmla="*/ 0 w 22"/>
                  <a:gd name="T67" fmla="*/ 2147483647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6"/>
                  <a:gd name="T104" fmla="*/ 22 w 22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6">
                    <a:moveTo>
                      <a:pt x="3" y="14"/>
                    </a:moveTo>
                    <a:lnTo>
                      <a:pt x="3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4"/>
                    </a:lnTo>
                    <a:close/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70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sp>
        <p:nvSpPr>
          <p:cNvPr id="260" name="TextBox 259"/>
          <p:cNvSpPr txBox="1"/>
          <p:nvPr/>
        </p:nvSpPr>
        <p:spPr>
          <a:xfrm>
            <a:off x="4035715" y="148185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 Neue" charset="0"/>
                <a:ea typeface="Helvetica Neue" charset="0"/>
                <a:cs typeface="Helvetica Neue" charset="0"/>
              </a:rPr>
              <a:t>...</a:t>
            </a:r>
            <a:endParaRPr lang="en-GB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436930" y="1946482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 machines in</a:t>
            </a:r>
            <a:b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data centre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Right Arrow 261"/>
          <p:cNvSpPr/>
          <p:nvPr/>
        </p:nvSpPr>
        <p:spPr bwMode="auto">
          <a:xfrm>
            <a:off x="6148360" y="1533285"/>
            <a:ext cx="1428750" cy="6429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Results</a:t>
            </a:r>
            <a:endParaRPr lang="en-GB" sz="20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 Neue" charset="0"/>
                <a:ea typeface="Helvetica Neue" charset="0"/>
                <a:cs typeface="Helvetica Neue" charset="0"/>
              </a:rPr>
              <a:t>Peter Pietzuch - Imperial College London</a:t>
            </a:r>
            <a:endParaRPr lang="en-GB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5237692" y="3410727"/>
            <a:ext cx="3600950" cy="9826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highway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rgbClr val="002060"/>
                </a:solidFill>
                <a:latin typeface="Helvetica"/>
                <a:cs typeface="Helvetica"/>
              </a:rPr>
              <a:t>AVG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GB" sz="1200" dirty="0">
                <a:latin typeface="Helvetica Light"/>
                <a:cs typeface="Helvetica Light"/>
              </a:rPr>
              <a:t>speed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</a:p>
          <a:p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 from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 Light"/>
                <a:cs typeface="Helvetica Light"/>
              </a:rPr>
              <a:t>Vehicles</a:t>
            </a:r>
            <a:r>
              <a:rPr lang="en-GB" sz="1200" dirty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1200" dirty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>
                <a:solidFill>
                  <a:srgbClr val="0080FF"/>
                </a:solidFill>
                <a:latin typeface="Helvetica Light"/>
                <a:cs typeface="Helvetica Light"/>
              </a:rPr>
              <a:t>5 seconds </a:t>
            </a:r>
            <a:r>
              <a:rPr lang="en-GB" sz="1200" b="1" dirty="0">
                <a:solidFill>
                  <a:srgbClr val="0080FF"/>
                </a:solidFill>
                <a:latin typeface="Helvetica"/>
                <a:cs typeface="Helvetica"/>
              </a:rPr>
              <a:t>slide</a:t>
            </a:r>
            <a:r>
              <a:rPr lang="en-GB" sz="1200" dirty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>
                <a:solidFill>
                  <a:srgbClr val="0080FF"/>
                </a:solidFill>
                <a:latin typeface="Helvetica Light"/>
                <a:cs typeface="Helvetica Light"/>
              </a:rPr>
              <a:t>1 second</a:t>
            </a:r>
            <a:r>
              <a:rPr lang="en-GB" sz="1200" dirty="0">
                <a:solidFill>
                  <a:srgbClr val="0080FF"/>
                </a:solidFill>
                <a:latin typeface="Helvetica Neue Thin"/>
                <a:cs typeface="Helvetica Neue Thin"/>
              </a:rPr>
              <a:t>]</a:t>
            </a:r>
          </a:p>
          <a:p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group by 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GB" sz="1200" dirty="0">
                <a:latin typeface="Helvetica Light"/>
                <a:cs typeface="Helvetica Light"/>
              </a:rPr>
              <a:t>highway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</a:p>
          <a:p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having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	</a:t>
            </a:r>
            <a:r>
              <a:rPr lang="en-GB" sz="1200" dirty="0" err="1">
                <a:solidFill>
                  <a:schemeClr val="tx1"/>
                </a:solidFill>
                <a:latin typeface="Helvetica Light"/>
                <a:cs typeface="Helvetica Light"/>
              </a:rPr>
              <a:t>avg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 &lt; 40</a:t>
            </a:r>
            <a:endParaRPr lang="pt-PT" sz="12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554" y="4882479"/>
            <a:ext cx="280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8000"/>
                </a:solidFill>
              </a:rPr>
              <a:t>Task parallelism:</a:t>
            </a:r>
            <a:br>
              <a:rPr lang="en-GB" b="1" dirty="0" smtClean="0">
                <a:solidFill>
                  <a:srgbClr val="FF8000"/>
                </a:solidFill>
              </a:rPr>
            </a:br>
            <a:r>
              <a:rPr lang="en-GB" dirty="0" smtClean="0">
                <a:solidFill>
                  <a:srgbClr val="0E207F"/>
                </a:solidFill>
              </a:rPr>
              <a:t>Multiple queries</a:t>
            </a:r>
            <a:endParaRPr lang="en-GB" dirty="0">
              <a:solidFill>
                <a:srgbClr val="0E207F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5577850" y="4895500"/>
            <a:ext cx="2818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8000"/>
                </a:solidFill>
              </a:rPr>
              <a:t>Data parallelism:</a:t>
            </a:r>
            <a:br>
              <a:rPr lang="en-GB" b="1" dirty="0" smtClean="0">
                <a:solidFill>
                  <a:srgbClr val="FF8000"/>
                </a:solidFill>
              </a:rPr>
            </a:br>
            <a:r>
              <a:rPr lang="en-GB" dirty="0" smtClean="0">
                <a:solidFill>
                  <a:srgbClr val="0E207F"/>
                </a:solidFill>
              </a:rPr>
              <a:t>Single query</a:t>
            </a:r>
            <a:endParaRPr lang="en-GB" dirty="0">
              <a:solidFill>
                <a:srgbClr val="0E207F"/>
              </a:solidFill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538424" y="3238048"/>
            <a:ext cx="3600950" cy="9826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12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distinct </a:t>
            </a:r>
            <a:r>
              <a:rPr lang="en-GB" sz="1200" dirty="0" err="1" smtClean="0">
                <a:latin typeface="Helvetica Light"/>
                <a:cs typeface="Helvetica Light"/>
              </a:rPr>
              <a:t>W</a:t>
            </a:r>
            <a:r>
              <a:rPr lang="en-GB" sz="12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  <a:r>
              <a:rPr lang="en-GB" sz="1200" dirty="0" err="1" smtClean="0">
                <a:latin typeface="Helvetica Light"/>
                <a:cs typeface="Helvetica Light"/>
              </a:rPr>
              <a:t>c</a:t>
            </a:r>
            <a:r>
              <a:rPr lang="en-GB" sz="12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id</a:t>
            </a:r>
            <a:endParaRPr lang="en-GB" sz="12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algn="l"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From</a:t>
            </a:r>
            <a:r>
              <a:rPr lang="en-GB" sz="1200" dirty="0">
                <a:latin typeface="Helvetica"/>
                <a:cs typeface="Helvetica"/>
              </a:rPr>
              <a:t>	</a:t>
            </a:r>
            <a:r>
              <a:rPr lang="en-GB" sz="1200" dirty="0" smtClean="0">
                <a:solidFill>
                  <a:srgbClr val="0E207F"/>
                </a:solidFill>
                <a:latin typeface="Helvetica Neue Light"/>
                <a:cs typeface="Helvetica Neue Light"/>
              </a:rPr>
              <a:t>Payments</a:t>
            </a:r>
            <a:r>
              <a:rPr lang="en-GB" sz="1200" dirty="0" smtClean="0">
                <a:solidFill>
                  <a:srgbClr val="0E207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12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300 seconds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1200" dirty="0" smtClean="0">
                <a:solidFill>
                  <a:schemeClr val="tx1"/>
                </a:solidFill>
                <a:latin typeface="Helvetica Neue Thin"/>
                <a:cs typeface="Helvetica Neue Thin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W,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en-GB" sz="1200" dirty="0" smtClean="0">
                <a:latin typeface="Helvetica"/>
                <a:cs typeface="Helvetica"/>
              </a:rPr>
              <a:t>	</a:t>
            </a:r>
            <a:r>
              <a:rPr lang="en-GB" sz="1200" dirty="0" smtClean="0">
                <a:solidFill>
                  <a:srgbClr val="0E207F"/>
                </a:solidFill>
                <a:latin typeface="Helvetica Neue Light"/>
                <a:cs typeface="Helvetica Neue Light"/>
              </a:rPr>
              <a:t>Payments</a:t>
            </a:r>
            <a:r>
              <a:rPr lang="en-GB" sz="1200" dirty="0" smtClean="0">
                <a:solidFill>
                  <a:srgbClr val="0E207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partition-by </a:t>
            </a:r>
            <a:r>
              <a:rPr lang="en-GB" sz="12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1 row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1200" dirty="0">
                <a:solidFill>
                  <a:schemeClr val="tx1"/>
                </a:solidFill>
                <a:latin typeface="Helvetica Neue Thin"/>
                <a:cs typeface="Helvetica Neue Thin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</a:t>
            </a:r>
            <a:endParaRPr lang="en-GB" sz="1200" dirty="0" smtClean="0">
              <a:solidFill>
                <a:srgbClr val="0080FF"/>
              </a:solidFill>
              <a:latin typeface="Helvetica Neue Thin"/>
              <a:cs typeface="Helvetica Neue Thin"/>
            </a:endParaRPr>
          </a:p>
          <a:p>
            <a:pPr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where</a:t>
            </a:r>
            <a:r>
              <a:rPr lang="en-GB" sz="1200" dirty="0">
                <a:latin typeface="Helvetica"/>
                <a:cs typeface="Helvetica"/>
              </a:rPr>
              <a:t>	</a:t>
            </a:r>
            <a:r>
              <a:rPr lang="en-GB" sz="1200" dirty="0" err="1" smtClean="0">
                <a:latin typeface="Helvetica Neue Light"/>
                <a:cs typeface="Helvetica Neue Light"/>
              </a:rPr>
              <a:t>W.cid</a:t>
            </a:r>
            <a:r>
              <a:rPr lang="en-GB" sz="1200" dirty="0" smtClean="0">
                <a:latin typeface="Helvetica Neue Light"/>
                <a:cs typeface="Helvetica Neue Light"/>
              </a:rPr>
              <a:t> = </a:t>
            </a:r>
            <a:r>
              <a:rPr lang="en-GB" sz="1200" dirty="0" err="1" smtClean="0">
                <a:latin typeface="Helvetica Neue Light"/>
                <a:cs typeface="Helvetica Neue Light"/>
              </a:rPr>
              <a:t>L.cid</a:t>
            </a:r>
            <a:r>
              <a:rPr lang="en-GB" sz="1200" dirty="0" smtClean="0">
                <a:latin typeface="Helvetica Neue Light"/>
                <a:cs typeface="Helvetica Neue Light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GB" sz="12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</a:t>
            </a:r>
            <a:r>
              <a:rPr lang="en-GB" sz="1200" dirty="0" err="1" smtClean="0">
                <a:latin typeface="Helvetica Neue Light"/>
                <a:cs typeface="Helvetica Neue Light"/>
              </a:rPr>
              <a:t>W.region</a:t>
            </a:r>
            <a:r>
              <a:rPr lang="en-GB" sz="1200" dirty="0" smtClean="0">
                <a:latin typeface="Helvetica Neue Light"/>
                <a:cs typeface="Helvetica Neue Light"/>
              </a:rPr>
              <a:t> != </a:t>
            </a:r>
            <a:r>
              <a:rPr lang="en-GB" sz="1200" dirty="0" err="1">
                <a:latin typeface="Helvetica Neue Light"/>
                <a:cs typeface="Helvetica Neue Light"/>
              </a:rPr>
              <a:t>L</a:t>
            </a:r>
            <a:r>
              <a:rPr lang="en-GB" sz="1200" dirty="0" err="1" smtClean="0">
                <a:latin typeface="Helvetica Neue Light"/>
                <a:cs typeface="Helvetica Neue Light"/>
              </a:rPr>
              <a:t>.region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 </a:t>
            </a:r>
          </a:p>
        </p:txBody>
      </p:sp>
      <p:sp>
        <p:nvSpPr>
          <p:cNvPr id="308" name="Rectangle 307"/>
          <p:cNvSpPr/>
          <p:nvPr/>
        </p:nvSpPr>
        <p:spPr bwMode="auto">
          <a:xfrm>
            <a:off x="690824" y="3390448"/>
            <a:ext cx="3600950" cy="9826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12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distinct </a:t>
            </a:r>
            <a:r>
              <a:rPr lang="en-GB" sz="1200" dirty="0" err="1" smtClean="0">
                <a:latin typeface="Helvetica Light"/>
                <a:cs typeface="Helvetica Light"/>
              </a:rPr>
              <a:t>W</a:t>
            </a:r>
            <a:r>
              <a:rPr lang="en-GB" sz="12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  <a:r>
              <a:rPr lang="en-GB" sz="1200" dirty="0" err="1" smtClean="0">
                <a:latin typeface="Helvetica Light"/>
                <a:cs typeface="Helvetica Light"/>
              </a:rPr>
              <a:t>c</a:t>
            </a:r>
            <a:r>
              <a:rPr lang="en-GB" sz="12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id</a:t>
            </a:r>
            <a:endParaRPr lang="en-GB" sz="12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algn="l"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From</a:t>
            </a:r>
            <a:r>
              <a:rPr lang="en-GB" sz="1200" dirty="0">
                <a:latin typeface="Helvetica"/>
                <a:cs typeface="Helvetica"/>
              </a:rPr>
              <a:t>	</a:t>
            </a:r>
            <a:r>
              <a:rPr lang="en-GB" sz="1200" dirty="0" smtClean="0">
                <a:solidFill>
                  <a:srgbClr val="0E207F"/>
                </a:solidFill>
                <a:latin typeface="Helvetica Neue Light"/>
                <a:cs typeface="Helvetica Neue Light"/>
              </a:rPr>
              <a:t>Payments</a:t>
            </a:r>
            <a:r>
              <a:rPr lang="en-GB" sz="1200" dirty="0" smtClean="0">
                <a:solidFill>
                  <a:srgbClr val="0E207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12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300 seconds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1200" dirty="0" smtClean="0">
                <a:solidFill>
                  <a:schemeClr val="tx1"/>
                </a:solidFill>
                <a:latin typeface="Helvetica Neue Thin"/>
                <a:cs typeface="Helvetica Neue Thin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W,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en-GB" sz="1200" dirty="0" smtClean="0">
                <a:latin typeface="Helvetica"/>
                <a:cs typeface="Helvetica"/>
              </a:rPr>
              <a:t>	</a:t>
            </a:r>
            <a:r>
              <a:rPr lang="en-GB" sz="1200" dirty="0" smtClean="0">
                <a:solidFill>
                  <a:srgbClr val="0E207F"/>
                </a:solidFill>
                <a:latin typeface="Helvetica Neue Light"/>
                <a:cs typeface="Helvetica Neue Light"/>
              </a:rPr>
              <a:t>Payments</a:t>
            </a:r>
            <a:r>
              <a:rPr lang="en-GB" sz="1200" dirty="0" smtClean="0">
                <a:solidFill>
                  <a:srgbClr val="0E207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partition-by </a:t>
            </a:r>
            <a:r>
              <a:rPr lang="en-GB" sz="12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1 row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1200" dirty="0">
                <a:solidFill>
                  <a:schemeClr val="tx1"/>
                </a:solidFill>
                <a:latin typeface="Helvetica Neue Thin"/>
                <a:cs typeface="Helvetica Neue Thin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</a:t>
            </a:r>
            <a:endParaRPr lang="en-GB" sz="1200" dirty="0" smtClean="0">
              <a:solidFill>
                <a:srgbClr val="0080FF"/>
              </a:solidFill>
              <a:latin typeface="Helvetica Neue Thin"/>
              <a:cs typeface="Helvetica Neue Thin"/>
            </a:endParaRPr>
          </a:p>
          <a:p>
            <a:pPr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where</a:t>
            </a:r>
            <a:r>
              <a:rPr lang="en-GB" sz="1200" dirty="0">
                <a:latin typeface="Helvetica"/>
                <a:cs typeface="Helvetica"/>
              </a:rPr>
              <a:t>	</a:t>
            </a:r>
            <a:r>
              <a:rPr lang="en-GB" sz="1200" dirty="0" err="1" smtClean="0">
                <a:latin typeface="Helvetica Neue Light"/>
                <a:cs typeface="Helvetica Neue Light"/>
              </a:rPr>
              <a:t>W.cid</a:t>
            </a:r>
            <a:r>
              <a:rPr lang="en-GB" sz="1200" dirty="0" smtClean="0">
                <a:latin typeface="Helvetica Neue Light"/>
                <a:cs typeface="Helvetica Neue Light"/>
              </a:rPr>
              <a:t> = </a:t>
            </a:r>
            <a:r>
              <a:rPr lang="en-GB" sz="1200" dirty="0" err="1" smtClean="0">
                <a:latin typeface="Helvetica Neue Light"/>
                <a:cs typeface="Helvetica Neue Light"/>
              </a:rPr>
              <a:t>L.cid</a:t>
            </a:r>
            <a:r>
              <a:rPr lang="en-GB" sz="1200" dirty="0" smtClean="0">
                <a:latin typeface="Helvetica Neue Light"/>
                <a:cs typeface="Helvetica Neue Light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GB" sz="12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</a:t>
            </a:r>
            <a:r>
              <a:rPr lang="en-GB" sz="1200" dirty="0" err="1" smtClean="0">
                <a:latin typeface="Helvetica Neue Light"/>
                <a:cs typeface="Helvetica Neue Light"/>
              </a:rPr>
              <a:t>W.region</a:t>
            </a:r>
            <a:r>
              <a:rPr lang="en-GB" sz="1200" dirty="0" smtClean="0">
                <a:latin typeface="Helvetica Neue Light"/>
                <a:cs typeface="Helvetica Neue Light"/>
              </a:rPr>
              <a:t> != </a:t>
            </a:r>
            <a:r>
              <a:rPr lang="en-GB" sz="1200" dirty="0" err="1">
                <a:latin typeface="Helvetica Neue Light"/>
                <a:cs typeface="Helvetica Neue Light"/>
              </a:rPr>
              <a:t>L</a:t>
            </a:r>
            <a:r>
              <a:rPr lang="en-GB" sz="1200" dirty="0" err="1" smtClean="0">
                <a:latin typeface="Helvetica Neue Light"/>
                <a:cs typeface="Helvetica Neue Light"/>
              </a:rPr>
              <a:t>.region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 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843224" y="3542848"/>
            <a:ext cx="3600950" cy="9826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12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distinct </a:t>
            </a:r>
            <a:r>
              <a:rPr lang="en-GB" sz="1200" dirty="0" err="1" smtClean="0">
                <a:latin typeface="Helvetica Light"/>
                <a:cs typeface="Helvetica Light"/>
              </a:rPr>
              <a:t>W</a:t>
            </a:r>
            <a:r>
              <a:rPr lang="en-GB" sz="12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  <a:r>
              <a:rPr lang="en-GB" sz="1200" dirty="0" err="1" smtClean="0">
                <a:latin typeface="Helvetica Light"/>
                <a:cs typeface="Helvetica Light"/>
              </a:rPr>
              <a:t>c</a:t>
            </a:r>
            <a:r>
              <a:rPr lang="en-GB" sz="12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id</a:t>
            </a:r>
            <a:endParaRPr lang="en-GB" sz="12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algn="l"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From</a:t>
            </a:r>
            <a:r>
              <a:rPr lang="en-GB" sz="1200" dirty="0">
                <a:latin typeface="Helvetica"/>
                <a:cs typeface="Helvetica"/>
              </a:rPr>
              <a:t>	</a:t>
            </a:r>
            <a:r>
              <a:rPr lang="en-GB" sz="1200" dirty="0" smtClean="0">
                <a:solidFill>
                  <a:srgbClr val="0E207F"/>
                </a:solidFill>
                <a:latin typeface="Helvetica Neue Light"/>
                <a:cs typeface="Helvetica Neue Light"/>
              </a:rPr>
              <a:t>Payments</a:t>
            </a:r>
            <a:r>
              <a:rPr lang="en-GB" sz="1200" dirty="0" smtClean="0">
                <a:solidFill>
                  <a:srgbClr val="0E207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12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300 seconds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1200" dirty="0" smtClean="0">
                <a:solidFill>
                  <a:schemeClr val="tx1"/>
                </a:solidFill>
                <a:latin typeface="Helvetica Neue Thin"/>
                <a:cs typeface="Helvetica Neue Thin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W,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en-GB" sz="1200" dirty="0" smtClean="0">
                <a:latin typeface="Helvetica"/>
                <a:cs typeface="Helvetica"/>
              </a:rPr>
              <a:t>	</a:t>
            </a:r>
            <a:r>
              <a:rPr lang="en-GB" sz="1200" dirty="0" smtClean="0">
                <a:solidFill>
                  <a:srgbClr val="0E207F"/>
                </a:solidFill>
                <a:latin typeface="Helvetica Neue Light"/>
                <a:cs typeface="Helvetica Neue Light"/>
              </a:rPr>
              <a:t>Payments</a:t>
            </a:r>
            <a:r>
              <a:rPr lang="en-GB" sz="1200" dirty="0" smtClean="0">
                <a:solidFill>
                  <a:srgbClr val="0E207F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partition-by </a:t>
            </a:r>
            <a:r>
              <a:rPr lang="en-GB" sz="12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1 row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1200" dirty="0">
                <a:solidFill>
                  <a:schemeClr val="tx1"/>
                </a:solidFill>
                <a:latin typeface="Helvetica Neue Thin"/>
                <a:cs typeface="Helvetica Neue Thin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</a:t>
            </a:r>
            <a:endParaRPr lang="en-GB" sz="1200" dirty="0" smtClean="0">
              <a:solidFill>
                <a:srgbClr val="0080FF"/>
              </a:solidFill>
              <a:latin typeface="Helvetica Neue Thin"/>
              <a:cs typeface="Helvetica Neue Thin"/>
            </a:endParaRPr>
          </a:p>
          <a:p>
            <a:pPr>
              <a:spcAft>
                <a:spcPts val="2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where</a:t>
            </a:r>
            <a:r>
              <a:rPr lang="en-GB" sz="1200" dirty="0">
                <a:latin typeface="Helvetica"/>
                <a:cs typeface="Helvetica"/>
              </a:rPr>
              <a:t>	</a:t>
            </a:r>
            <a:r>
              <a:rPr lang="en-GB" sz="1200" dirty="0" err="1" smtClean="0">
                <a:latin typeface="Helvetica Neue Light"/>
                <a:cs typeface="Helvetica Neue Light"/>
              </a:rPr>
              <a:t>W.cid</a:t>
            </a:r>
            <a:r>
              <a:rPr lang="en-GB" sz="1200" dirty="0" smtClean="0">
                <a:latin typeface="Helvetica Neue Light"/>
                <a:cs typeface="Helvetica Neue Light"/>
              </a:rPr>
              <a:t> = </a:t>
            </a:r>
            <a:r>
              <a:rPr lang="en-GB" sz="1200" dirty="0" err="1" smtClean="0">
                <a:latin typeface="Helvetica Neue Light"/>
                <a:cs typeface="Helvetica Neue Light"/>
              </a:rPr>
              <a:t>L.cid</a:t>
            </a:r>
            <a:r>
              <a:rPr lang="en-GB" sz="1200" dirty="0" smtClean="0">
                <a:latin typeface="Helvetica Neue Light"/>
                <a:cs typeface="Helvetica Neue Light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GB" sz="12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</a:t>
            </a:r>
            <a:r>
              <a:rPr lang="en-GB" sz="1200" dirty="0" err="1" smtClean="0">
                <a:latin typeface="Helvetica Neue Light"/>
                <a:cs typeface="Helvetica Neue Light"/>
              </a:rPr>
              <a:t>W.region</a:t>
            </a:r>
            <a:r>
              <a:rPr lang="en-GB" sz="1200" dirty="0" smtClean="0">
                <a:latin typeface="Helvetica Neue Light"/>
                <a:cs typeface="Helvetica Neue Light"/>
              </a:rPr>
              <a:t> != </a:t>
            </a:r>
            <a:r>
              <a:rPr lang="en-GB" sz="1200" dirty="0" err="1">
                <a:latin typeface="Helvetica Neue Light"/>
                <a:cs typeface="Helvetica Neue Light"/>
              </a:rPr>
              <a:t>L</a:t>
            </a:r>
            <a:r>
              <a:rPr lang="en-GB" sz="1200" dirty="0" err="1" smtClean="0">
                <a:latin typeface="Helvetica Neue Light"/>
                <a:cs typeface="Helvetica Neue Light"/>
              </a:rPr>
              <a:t>.region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 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95624" y="3695248"/>
            <a:ext cx="3600950" cy="9826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solidFill>
                  <a:schemeClr val="tx1"/>
                </a:solidFill>
                <a:latin typeface="Helvetica Light"/>
                <a:cs typeface="Helvetica Light"/>
              </a:rPr>
              <a:t>highway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rgbClr val="002060"/>
                </a:solidFill>
                <a:latin typeface="Helvetica"/>
                <a:cs typeface="Helvetica"/>
              </a:rPr>
              <a:t>AVG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GB" sz="1200" dirty="0">
                <a:latin typeface="Helvetica Light"/>
                <a:cs typeface="Helvetica Light"/>
              </a:rPr>
              <a:t>speed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  <a:endParaRPr lang="en-GB" sz="12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from</a:t>
            </a:r>
            <a:r>
              <a:rPr lang="en-GB" sz="12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dirty="0" smtClean="0">
                <a:latin typeface="Helvetica Light"/>
                <a:cs typeface="Helvetica Light"/>
              </a:rPr>
              <a:t>Vehicles</a:t>
            </a:r>
            <a:r>
              <a:rPr lang="en-GB" sz="12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1200" b="1" dirty="0" smtClean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12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>
                <a:solidFill>
                  <a:srgbClr val="0080FF"/>
                </a:solidFill>
                <a:latin typeface="Helvetica Light"/>
                <a:cs typeface="Helvetica Light"/>
              </a:rPr>
              <a:t>5 seconds </a:t>
            </a:r>
            <a:r>
              <a:rPr lang="en-GB" sz="1200" b="1" dirty="0">
                <a:solidFill>
                  <a:srgbClr val="0080FF"/>
                </a:solidFill>
                <a:latin typeface="Helvetica"/>
                <a:cs typeface="Helvetica"/>
              </a:rPr>
              <a:t>slide</a:t>
            </a:r>
            <a:r>
              <a:rPr lang="en-GB" sz="1200" dirty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1200" dirty="0">
                <a:solidFill>
                  <a:srgbClr val="0080FF"/>
                </a:solidFill>
                <a:latin typeface="Helvetica Light"/>
                <a:cs typeface="Helvetica Light"/>
              </a:rPr>
              <a:t>1 second</a:t>
            </a:r>
            <a:r>
              <a:rPr lang="en-GB" sz="1200" dirty="0">
                <a:solidFill>
                  <a:srgbClr val="0080FF"/>
                </a:solidFill>
                <a:latin typeface="Helvetica Neue Thin"/>
                <a:cs typeface="Helvetica Neue Thin"/>
              </a:rPr>
              <a:t>]</a:t>
            </a:r>
          </a:p>
          <a:p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group by 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GB" sz="1200" dirty="0">
                <a:latin typeface="Helvetica Light"/>
                <a:cs typeface="Helvetica Light"/>
              </a:rPr>
              <a:t>highway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</a:p>
          <a:p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Helvetica"/>
                <a:cs typeface="Helvetica"/>
              </a:rPr>
              <a:t>having</a:t>
            </a:r>
            <a:r>
              <a:rPr lang="en-GB" sz="1200" dirty="0">
                <a:solidFill>
                  <a:schemeClr val="tx1"/>
                </a:solidFill>
                <a:latin typeface="Helvetica"/>
                <a:cs typeface="Helvetica"/>
              </a:rPr>
              <a:t> 	</a:t>
            </a:r>
            <a:r>
              <a:rPr lang="en-GB" sz="1200" dirty="0" err="1">
                <a:solidFill>
                  <a:schemeClr val="tx1"/>
                </a:solidFill>
                <a:latin typeface="Helvetica Light"/>
                <a:cs typeface="Helvetica Light"/>
              </a:rPr>
              <a:t>avg</a:t>
            </a:r>
            <a:r>
              <a:rPr lang="en-GB" sz="1200" dirty="0">
                <a:solidFill>
                  <a:schemeClr val="tx1"/>
                </a:solidFill>
                <a:latin typeface="Helvetica Light"/>
                <a:cs typeface="Helvetica Light"/>
              </a:rPr>
              <a:t> &lt; 40</a:t>
            </a:r>
            <a:endParaRPr lang="pt-PT" sz="12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95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Use Apache Hadoop for Stream Processing?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462966" y="4817919"/>
            <a:ext cx="396000" cy="396000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28585" y="4817919"/>
            <a:ext cx="396000" cy="396000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63341" y="4818409"/>
            <a:ext cx="396000" cy="396000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2393915" y="5717774"/>
            <a:ext cx="52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61371" y="5280523"/>
            <a:ext cx="0" cy="3031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5400000">
            <a:off x="2965612" y="5717774"/>
            <a:ext cx="52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ounded Rectangle 15"/>
          <p:cNvSpPr/>
          <p:nvPr/>
        </p:nvSpPr>
        <p:spPr>
          <a:xfrm rot="5400000">
            <a:off x="3500848" y="5717774"/>
            <a:ext cx="52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480493" y="3881731"/>
            <a:ext cx="362233" cy="523696"/>
            <a:chOff x="1248844" y="3998515"/>
            <a:chExt cx="362233" cy="523696"/>
          </a:xfrm>
        </p:grpSpPr>
        <p:sp>
          <p:nvSpPr>
            <p:cNvPr id="20" name="Rounded Rectangle 19"/>
            <p:cNvSpPr/>
            <p:nvPr/>
          </p:nvSpPr>
          <p:spPr>
            <a:xfrm rot="16200000">
              <a:off x="1350894" y="389646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6200000">
              <a:off x="1350894" y="407924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16200000">
              <a:off x="1350895" y="426202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661846" y="4480619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26990" y="5281013"/>
            <a:ext cx="0" cy="3031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61745" y="5281013"/>
            <a:ext cx="0" cy="3031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033718" y="3882220"/>
            <a:ext cx="362233" cy="523696"/>
            <a:chOff x="1814463" y="3999004"/>
            <a:chExt cx="362233" cy="523696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1916513" y="3896954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16200000">
              <a:off x="1916513" y="4079736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16200000">
              <a:off x="1916514" y="4262518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3215071" y="4481108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586944" y="3882221"/>
            <a:ext cx="362233" cy="523696"/>
            <a:chOff x="2355295" y="3999005"/>
            <a:chExt cx="362233" cy="523696"/>
          </a:xfrm>
        </p:grpSpPr>
        <p:sp>
          <p:nvSpPr>
            <p:cNvPr id="34" name="Rounded Rectangle 33"/>
            <p:cNvSpPr/>
            <p:nvPr/>
          </p:nvSpPr>
          <p:spPr>
            <a:xfrm rot="16200000">
              <a:off x="2457345" y="389695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16200000">
              <a:off x="2457345" y="407973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16200000">
              <a:off x="2457346" y="426251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3768297" y="4481109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65764" y="2960042"/>
            <a:ext cx="1761" cy="8849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665764" y="2960042"/>
            <a:ext cx="551948" cy="8849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659687" y="2960532"/>
            <a:ext cx="1108213" cy="8783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667525" y="2960042"/>
            <a:ext cx="563858" cy="8550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217712" y="2960042"/>
            <a:ext cx="13671" cy="8550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225306" y="2960532"/>
            <a:ext cx="542594" cy="8485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667525" y="2960042"/>
            <a:ext cx="1099094" cy="8555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217712" y="2960042"/>
            <a:ext cx="548908" cy="8555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760542" y="2960532"/>
            <a:ext cx="7358" cy="8489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674481" y="1248468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227706" y="1248957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780932" y="1248958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 rot="16200000">
            <a:off x="2595178" y="912118"/>
            <a:ext cx="158132" cy="362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ounded Rectangle 69"/>
          <p:cNvSpPr/>
          <p:nvPr/>
        </p:nvSpPr>
        <p:spPr>
          <a:xfrm rot="16200000">
            <a:off x="3160797" y="912607"/>
            <a:ext cx="158132" cy="362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ounded Rectangle 70"/>
          <p:cNvSpPr/>
          <p:nvPr/>
        </p:nvSpPr>
        <p:spPr>
          <a:xfrm rot="16200000">
            <a:off x="3701629" y="912608"/>
            <a:ext cx="158132" cy="3622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481679" y="1573607"/>
            <a:ext cx="396000" cy="396000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031866" y="1573607"/>
            <a:ext cx="396000" cy="396000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82054" y="1574097"/>
            <a:ext cx="396000" cy="396000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2487051" y="2357039"/>
            <a:ext cx="362233" cy="523696"/>
            <a:chOff x="1248844" y="3998515"/>
            <a:chExt cx="362233" cy="523696"/>
          </a:xfrm>
        </p:grpSpPr>
        <p:sp>
          <p:nvSpPr>
            <p:cNvPr id="79" name="Rounded Rectangle 78"/>
            <p:cNvSpPr/>
            <p:nvPr/>
          </p:nvSpPr>
          <p:spPr>
            <a:xfrm rot="16200000">
              <a:off x="1350894" y="389646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16200000">
              <a:off x="1350894" y="407924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 rot="16200000">
              <a:off x="1350895" y="426202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40276" y="2357528"/>
            <a:ext cx="362233" cy="523696"/>
            <a:chOff x="1814463" y="3999004"/>
            <a:chExt cx="362233" cy="523696"/>
          </a:xfrm>
        </p:grpSpPr>
        <p:sp>
          <p:nvSpPr>
            <p:cNvPr id="83" name="Rounded Rectangle 82"/>
            <p:cNvSpPr/>
            <p:nvPr/>
          </p:nvSpPr>
          <p:spPr>
            <a:xfrm rot="16200000">
              <a:off x="1916513" y="3896954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rot="16200000">
              <a:off x="1916513" y="4079736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 rot="16200000">
              <a:off x="1916514" y="4262518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93502" y="2357529"/>
            <a:ext cx="362233" cy="523696"/>
            <a:chOff x="2355295" y="3999005"/>
            <a:chExt cx="362233" cy="523696"/>
          </a:xfrm>
        </p:grpSpPr>
        <p:sp>
          <p:nvSpPr>
            <p:cNvPr id="87" name="Rounded Rectangle 86"/>
            <p:cNvSpPr/>
            <p:nvPr/>
          </p:nvSpPr>
          <p:spPr>
            <a:xfrm rot="16200000">
              <a:off x="2457345" y="389695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 rot="16200000">
              <a:off x="2457345" y="407973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 rot="16200000">
              <a:off x="2457346" y="426251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V="1">
            <a:off x="2674956" y="2026696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228181" y="2027185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781407" y="2027186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ontent Placeholder 6"/>
          <p:cNvSpPr>
            <a:spLocks noGrp="1"/>
          </p:cNvSpPr>
          <p:nvPr>
            <p:ph sz="half" idx="4294967295"/>
          </p:nvPr>
        </p:nvSpPr>
        <p:spPr>
          <a:xfrm>
            <a:off x="4648200" y="1052513"/>
            <a:ext cx="4300548" cy="525621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Data model: </a:t>
            </a:r>
            <a:r>
              <a:rPr lang="en-GB" dirty="0" smtClean="0">
                <a:solidFill>
                  <a:schemeClr val="tx1"/>
                </a:solidFill>
              </a:rPr>
              <a:t>(key, value) pairs</a:t>
            </a:r>
            <a:endParaRPr lang="en-GB" dirty="0" smtClean="0"/>
          </a:p>
          <a:p>
            <a:r>
              <a:rPr lang="en-GB" dirty="0" smtClean="0">
                <a:solidFill>
                  <a:srgbClr val="0080FF"/>
                </a:solidFill>
              </a:rPr>
              <a:t>MapReduce </a:t>
            </a:r>
            <a:r>
              <a:rPr lang="en-GB" dirty="0" smtClean="0"/>
              <a:t>model</a:t>
            </a:r>
          </a:p>
          <a:p>
            <a:r>
              <a:rPr lang="en-GB" dirty="0" smtClean="0"/>
              <a:t>Two processing functions:</a:t>
            </a:r>
          </a:p>
          <a:p>
            <a:pPr marL="357188" lvl="1" indent="0">
              <a:buNone/>
            </a:pPr>
            <a:r>
              <a:rPr lang="en-GB" dirty="0" smtClean="0"/>
              <a:t>map(k</a:t>
            </a:r>
            <a:r>
              <a:rPr lang="en-GB" baseline="-25000" dirty="0" smtClean="0"/>
              <a:t>1</a:t>
            </a:r>
            <a:r>
              <a:rPr lang="en-GB" dirty="0" smtClean="0"/>
              <a:t>,v</a:t>
            </a:r>
            <a:r>
              <a:rPr lang="en-GB" baseline="-25000" dirty="0" smtClean="0"/>
              <a:t>1</a:t>
            </a:r>
            <a:r>
              <a:rPr lang="en-GB" dirty="0" smtClean="0"/>
              <a:t>)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list(k</a:t>
            </a:r>
            <a:r>
              <a:rPr lang="en-GB" baseline="-25000" dirty="0" smtClean="0"/>
              <a:t>2</a:t>
            </a:r>
            <a:r>
              <a:rPr lang="en-GB" dirty="0" smtClean="0"/>
              <a:t>,v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marL="357188" lvl="1" indent="0">
              <a:buNone/>
            </a:pPr>
            <a:r>
              <a:rPr lang="en-GB" dirty="0" smtClean="0"/>
              <a:t>reduce(k</a:t>
            </a:r>
            <a:r>
              <a:rPr lang="en-GB" baseline="-25000" dirty="0" smtClean="0"/>
              <a:t>2</a:t>
            </a:r>
            <a:r>
              <a:rPr lang="en-GB" dirty="0" smtClean="0"/>
              <a:t>, list(v</a:t>
            </a:r>
            <a:r>
              <a:rPr lang="en-GB" baseline="-25000" dirty="0" smtClean="0"/>
              <a:t>2</a:t>
            </a:r>
            <a:r>
              <a:rPr lang="en-GB" dirty="0" smtClean="0"/>
              <a:t>))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list (v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</a:p>
          <a:p>
            <a:r>
              <a:rPr lang="en-GB" dirty="0" smtClean="0"/>
              <a:t>	</a:t>
            </a:r>
          </a:p>
          <a:p>
            <a:r>
              <a:rPr lang="en-GB" dirty="0" smtClean="0"/>
              <a:t>Benefits: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Simple programming model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Transparent parallelisation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Fault-tolerant processing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8502" y="4817108"/>
            <a:ext cx="62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map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39229" y="1553737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reduce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43458" y="3224257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shuffle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22607" y="6255203"/>
            <a:ext cx="3982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partitioned data </a:t>
            </a:r>
            <a:r>
              <a:rPr lang="en-GB" sz="1400" smtClean="0">
                <a:solidFill>
                  <a:schemeClr val="tx1"/>
                </a:solidFill>
              </a:rPr>
              <a:t>on HDFS distributed </a:t>
            </a:r>
            <a:r>
              <a:rPr lang="en-GB" sz="1400" dirty="0" smtClean="0">
                <a:solidFill>
                  <a:schemeClr val="tx1"/>
                </a:solidFill>
              </a:rPr>
              <a:t>file system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9810" y="4831710"/>
            <a:ext cx="3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M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2859" y="4830838"/>
            <a:ext cx="3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M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75696" y="4816241"/>
            <a:ext cx="3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M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02723" y="1568338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56576" y="1589362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17728" y="1581190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8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0" grpId="0"/>
      <p:bldP spid="94" grpId="0"/>
      <p:bldP spid="95" grpId="0"/>
      <p:bldP spid="96" grpId="0"/>
      <p:bldP spid="17" grpId="0"/>
      <p:bldP spid="97" grpId="0"/>
      <p:bldP spid="98" grpId="0"/>
      <p:bldP spid="99" grpId="0"/>
      <p:bldP spid="100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09" y="4296102"/>
            <a:ext cx="425141" cy="65743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66" y="4290025"/>
            <a:ext cx="425141" cy="6574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Executing Hadoop Jobs on Cluster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>
            <a:off x="625347" y="5288429"/>
            <a:ext cx="52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V="1">
            <a:off x="1264442" y="5298885"/>
            <a:ext cx="0" cy="33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85728" y="3427213"/>
            <a:ext cx="473745" cy="9134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567502" y="4582692"/>
            <a:ext cx="9788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17947" y="3402909"/>
            <a:ext cx="546666" cy="9134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67502" y="4449020"/>
            <a:ext cx="9788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51641" y="3323921"/>
            <a:ext cx="546666" cy="9134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315572" y="3360377"/>
            <a:ext cx="473745" cy="9134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 rot="5400000">
            <a:off x="1405995" y="1998828"/>
            <a:ext cx="52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V="1">
            <a:off x="2045090" y="2009284"/>
            <a:ext cx="0" cy="33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 rot="5400000">
            <a:off x="2254881" y="5283336"/>
            <a:ext cx="52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 flipV="1">
            <a:off x="2893976" y="5293792"/>
            <a:ext cx="0" cy="33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459367" y="5202411"/>
            <a:ext cx="362233" cy="523696"/>
            <a:chOff x="1248844" y="3998515"/>
            <a:chExt cx="362233" cy="523696"/>
          </a:xfrm>
        </p:grpSpPr>
        <p:sp>
          <p:nvSpPr>
            <p:cNvPr id="45" name="Rounded Rectangle 44"/>
            <p:cNvSpPr/>
            <p:nvPr/>
          </p:nvSpPr>
          <p:spPr>
            <a:xfrm rot="16200000">
              <a:off x="1350894" y="389646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1350894" y="407924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16200000">
              <a:off x="1350895" y="426202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82101" y="5202900"/>
            <a:ext cx="362233" cy="523696"/>
            <a:chOff x="1814463" y="3999004"/>
            <a:chExt cx="362233" cy="523696"/>
          </a:xfrm>
        </p:grpSpPr>
        <p:sp>
          <p:nvSpPr>
            <p:cNvPr id="49" name="Rounded Rectangle 48"/>
            <p:cNvSpPr/>
            <p:nvPr/>
          </p:nvSpPr>
          <p:spPr>
            <a:xfrm rot="16200000">
              <a:off x="1916513" y="3896954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 rot="16200000">
              <a:off x="1916513" y="4079736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16200000">
              <a:off x="1916514" y="4262518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33937" y="1918882"/>
            <a:ext cx="362233" cy="523696"/>
            <a:chOff x="2355295" y="3999005"/>
            <a:chExt cx="362233" cy="523696"/>
          </a:xfrm>
        </p:grpSpPr>
        <p:sp>
          <p:nvSpPr>
            <p:cNvPr id="53" name="Rounded Rectangle 52"/>
            <p:cNvSpPr/>
            <p:nvPr/>
          </p:nvSpPr>
          <p:spPr>
            <a:xfrm rot="16200000">
              <a:off x="2457345" y="389695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2457345" y="407973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16200000">
              <a:off x="2457346" y="426251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3094" y="5205344"/>
            <a:ext cx="362233" cy="523696"/>
            <a:chOff x="1248844" y="3998515"/>
            <a:chExt cx="362233" cy="523696"/>
          </a:xfrm>
        </p:grpSpPr>
        <p:sp>
          <p:nvSpPr>
            <p:cNvPr id="57" name="Rounded Rectangle 56"/>
            <p:cNvSpPr/>
            <p:nvPr/>
          </p:nvSpPr>
          <p:spPr>
            <a:xfrm rot="16200000">
              <a:off x="1350894" y="389646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16200000">
              <a:off x="1350894" y="407924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16200000">
              <a:off x="1350895" y="426202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35537" y="5204611"/>
            <a:ext cx="362233" cy="523696"/>
            <a:chOff x="1814463" y="3999004"/>
            <a:chExt cx="362233" cy="523696"/>
          </a:xfrm>
        </p:grpSpPr>
        <p:sp>
          <p:nvSpPr>
            <p:cNvPr id="61" name="Rounded Rectangle 60"/>
            <p:cNvSpPr/>
            <p:nvPr/>
          </p:nvSpPr>
          <p:spPr>
            <a:xfrm rot="16200000">
              <a:off x="1916513" y="3896954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 rot="16200000">
              <a:off x="1916513" y="4079736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 rot="16200000">
              <a:off x="1916514" y="4262518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87442" y="1913210"/>
            <a:ext cx="362233" cy="523696"/>
            <a:chOff x="2355295" y="3999005"/>
            <a:chExt cx="362233" cy="523696"/>
          </a:xfrm>
        </p:grpSpPr>
        <p:sp>
          <p:nvSpPr>
            <p:cNvPr id="65" name="Rounded Rectangle 64"/>
            <p:cNvSpPr/>
            <p:nvPr/>
          </p:nvSpPr>
          <p:spPr>
            <a:xfrm rot="16200000">
              <a:off x="2457345" y="389695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rot="16200000">
              <a:off x="2457345" y="407973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 rot="16200000">
              <a:off x="2457346" y="426251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rot="5400000" flipV="1">
            <a:off x="1265513" y="5313937"/>
            <a:ext cx="0" cy="33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V="1">
            <a:off x="2053457" y="2014609"/>
            <a:ext cx="0" cy="33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V="1">
            <a:off x="2902346" y="5301545"/>
            <a:ext cx="0" cy="33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 rot="16200000">
            <a:off x="1562488" y="5291657"/>
            <a:ext cx="158132" cy="362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" name="Rounded Rectangle 101"/>
          <p:cNvSpPr/>
          <p:nvPr/>
        </p:nvSpPr>
        <p:spPr>
          <a:xfrm rot="16200000">
            <a:off x="3192763" y="5297000"/>
            <a:ext cx="158132" cy="362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" name="Rounded Rectangle 102"/>
          <p:cNvSpPr/>
          <p:nvPr/>
        </p:nvSpPr>
        <p:spPr>
          <a:xfrm rot="16200000">
            <a:off x="2344357" y="1992325"/>
            <a:ext cx="158132" cy="3622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4" name="Content Placeholder 4"/>
          <p:cNvSpPr>
            <a:spLocks noGrp="1"/>
          </p:cNvSpPr>
          <p:nvPr>
            <p:ph idx="1"/>
          </p:nvPr>
        </p:nvSpPr>
        <p:spPr>
          <a:xfrm>
            <a:off x="4131314" y="1248070"/>
            <a:ext cx="4544374" cy="5060655"/>
          </a:xfrm>
        </p:spPr>
        <p:txBody>
          <a:bodyPr/>
          <a:lstStyle/>
          <a:p>
            <a:r>
              <a:rPr lang="en-GB" dirty="0" smtClean="0"/>
              <a:t>Map/reduce </a:t>
            </a:r>
            <a:r>
              <a:rPr lang="en-GB" b="1" dirty="0" smtClean="0">
                <a:solidFill>
                  <a:srgbClr val="FF8000"/>
                </a:solidFill>
              </a:rPr>
              <a:t>tasks</a:t>
            </a:r>
            <a:r>
              <a:rPr lang="en-GB" dirty="0" smtClean="0">
                <a:solidFill>
                  <a:srgbClr val="FF8000"/>
                </a:solidFill>
              </a:rPr>
              <a:t> </a:t>
            </a:r>
            <a:r>
              <a:rPr lang="en-GB" dirty="0" smtClean="0"/>
              <a:t>scheduled</a:t>
            </a:r>
            <a:r>
              <a:rPr lang="en-GB" dirty="0" smtClean="0">
                <a:solidFill>
                  <a:srgbClr val="0080FF"/>
                </a:solidFill>
              </a:rPr>
              <a:t> </a:t>
            </a:r>
            <a:r>
              <a:rPr lang="en-GB" dirty="0" smtClean="0"/>
              <a:t>across cluster nodes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8000"/>
                </a:solidFill>
              </a:rPr>
              <a:t>Shuffle phase </a:t>
            </a:r>
            <a:r>
              <a:rPr lang="en-GB" dirty="0" smtClean="0"/>
              <a:t>(repartitioning) introduces synchronisation barrier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97" y="2603609"/>
            <a:ext cx="425141" cy="657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31366" y="4561659"/>
            <a:ext cx="421810" cy="461665"/>
            <a:chOff x="853999" y="3758807"/>
            <a:chExt cx="421810" cy="461665"/>
          </a:xfrm>
        </p:grpSpPr>
        <p:sp>
          <p:nvSpPr>
            <p:cNvPr id="8" name="Oval 7"/>
            <p:cNvSpPr/>
            <p:nvPr/>
          </p:nvSpPr>
          <p:spPr>
            <a:xfrm>
              <a:off x="860635" y="3801649"/>
              <a:ext cx="396000" cy="396000"/>
            </a:xfrm>
            <a:prstGeom prst="ellipse">
              <a:avLst/>
            </a:prstGeom>
            <a:solidFill>
              <a:srgbClr val="7F7F7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3999" y="3758807"/>
              <a:ext cx="421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45487" y="2903976"/>
            <a:ext cx="422124" cy="461665"/>
            <a:chOff x="1663007" y="2444177"/>
            <a:chExt cx="422124" cy="461665"/>
          </a:xfrm>
        </p:grpSpPr>
        <p:sp>
          <p:nvSpPr>
            <p:cNvPr id="9" name="Oval 8"/>
            <p:cNvSpPr/>
            <p:nvPr/>
          </p:nvSpPr>
          <p:spPr>
            <a:xfrm>
              <a:off x="1663007" y="2477103"/>
              <a:ext cx="396000" cy="396000"/>
            </a:xfrm>
            <a:prstGeom prst="ellipse">
              <a:avLst/>
            </a:prstGeom>
            <a:solidFill>
              <a:srgbClr val="7F7F7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63321" y="2444177"/>
              <a:ext cx="421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8917" y="4559915"/>
            <a:ext cx="421810" cy="461665"/>
            <a:chOff x="2421550" y="3757063"/>
            <a:chExt cx="421810" cy="461665"/>
          </a:xfrm>
        </p:grpSpPr>
        <p:sp>
          <p:nvSpPr>
            <p:cNvPr id="10" name="Oval 9"/>
            <p:cNvSpPr/>
            <p:nvPr/>
          </p:nvSpPr>
          <p:spPr>
            <a:xfrm>
              <a:off x="2441074" y="3801649"/>
              <a:ext cx="396000" cy="396000"/>
            </a:xfrm>
            <a:prstGeom prst="ellipse">
              <a:avLst/>
            </a:prstGeom>
            <a:solidFill>
              <a:srgbClr val="7F7F7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21550" y="3757063"/>
              <a:ext cx="421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39073" y="4566356"/>
            <a:ext cx="396000" cy="461665"/>
            <a:chOff x="6555037" y="3807282"/>
            <a:chExt cx="396000" cy="461665"/>
          </a:xfrm>
        </p:grpSpPr>
        <p:sp>
          <p:nvSpPr>
            <p:cNvPr id="68" name="Oval 67"/>
            <p:cNvSpPr/>
            <p:nvPr/>
          </p:nvSpPr>
          <p:spPr>
            <a:xfrm>
              <a:off x="6555037" y="3838597"/>
              <a:ext cx="396000" cy="396000"/>
            </a:xfrm>
            <a:prstGeom prst="ellipse">
              <a:avLst/>
            </a:prstGeom>
            <a:solidFill>
              <a:srgbClr val="7F7F7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73879" y="3807282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63636" y="2901377"/>
            <a:ext cx="396000" cy="461665"/>
            <a:chOff x="7308796" y="2419665"/>
            <a:chExt cx="396000" cy="461665"/>
          </a:xfrm>
        </p:grpSpPr>
        <p:sp>
          <p:nvSpPr>
            <p:cNvPr id="69" name="Oval 68"/>
            <p:cNvSpPr/>
            <p:nvPr/>
          </p:nvSpPr>
          <p:spPr>
            <a:xfrm>
              <a:off x="7308796" y="2453271"/>
              <a:ext cx="396000" cy="396000"/>
            </a:xfrm>
            <a:prstGeom prst="ellipse">
              <a:avLst/>
            </a:prstGeom>
            <a:solidFill>
              <a:srgbClr val="7F7F7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17510" y="241966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9512" y="4564612"/>
            <a:ext cx="404878" cy="461665"/>
            <a:chOff x="8135476" y="3805538"/>
            <a:chExt cx="404878" cy="461665"/>
          </a:xfrm>
        </p:grpSpPr>
        <p:sp>
          <p:nvSpPr>
            <p:cNvPr id="70" name="Oval 69"/>
            <p:cNvSpPr/>
            <p:nvPr/>
          </p:nvSpPr>
          <p:spPr>
            <a:xfrm>
              <a:off x="8135476" y="3838597"/>
              <a:ext cx="396000" cy="396000"/>
            </a:xfrm>
            <a:prstGeom prst="ellipse">
              <a:avLst/>
            </a:prstGeom>
            <a:solidFill>
              <a:srgbClr val="7F7F7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63328" y="3805538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99623" y="6058764"/>
            <a:ext cx="783779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Tx/>
            </a:pPr>
            <a:r>
              <a:rPr lang="en-GB" dirty="0" smtClean="0">
                <a:solidFill>
                  <a:schemeClr val="tx1"/>
                </a:solidFill>
                <a:sym typeface="Wingdings 2"/>
              </a:rPr>
              <a:t> MapReduce is a </a:t>
            </a:r>
            <a:r>
              <a:rPr lang="en-GB" b="1" dirty="0" smtClean="0">
                <a:solidFill>
                  <a:schemeClr val="tx1"/>
                </a:solidFill>
                <a:sym typeface="Wingdings 2"/>
              </a:rPr>
              <a:t>batch processing </a:t>
            </a:r>
            <a:r>
              <a:rPr lang="en-GB" dirty="0" smtClean="0">
                <a:solidFill>
                  <a:schemeClr val="tx1"/>
                </a:solidFill>
                <a:sym typeface="Wingdings 2"/>
              </a:rPr>
              <a:t>model</a:t>
            </a:r>
            <a:r>
              <a:rPr lang="is-IS" dirty="0" smtClean="0">
                <a:solidFill>
                  <a:schemeClr val="tx1"/>
                </a:solidFill>
                <a:sym typeface="Wingdings 2"/>
              </a:rPr>
              <a:t>…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21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8" grpId="0" animBg="1"/>
      <p:bldP spid="101" grpId="0" animBg="1"/>
      <p:bldP spid="102" grpId="0" animBg="1"/>
      <p:bldP spid="103" grpId="0" animBg="1"/>
      <p:bldP spid="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Apache Spark: Micro-Batching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11353"/>
            <a:ext cx="122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F497D"/>
                </a:solidFill>
                <a:latin typeface="Helvetica Neue" charset="0"/>
                <a:ea typeface="Helvetica Neue" charset="0"/>
                <a:cs typeface="Helvetica Neue" charset="0"/>
              </a:rPr>
              <a:t>UC Berkeley,</a:t>
            </a:r>
            <a:br>
              <a:rPr lang="en-GB" sz="1400" dirty="0" smtClean="0">
                <a:solidFill>
                  <a:srgbClr val="1F497D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400" dirty="0" smtClean="0">
                <a:solidFill>
                  <a:srgbClr val="1F497D"/>
                </a:solidFill>
                <a:latin typeface="Helvetica Neue" charset="0"/>
                <a:ea typeface="Helvetica Neue" charset="0"/>
                <a:cs typeface="Helvetica Neue" charset="0"/>
              </a:rPr>
              <a:t>SOSP’13</a:t>
            </a:r>
            <a:endParaRPr lang="en-GB" sz="1400" dirty="0">
              <a:solidFill>
                <a:srgbClr val="1F497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17372" y="4594424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2991" y="4594424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7747" y="4594914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5400000">
            <a:off x="1573321" y="5269279"/>
            <a:ext cx="7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15777" y="5057028"/>
            <a:ext cx="0" cy="3031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 rot="5400000">
            <a:off x="2145018" y="5269279"/>
            <a:ext cx="7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2680254" y="5269279"/>
            <a:ext cx="72000" cy="3622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4899" y="3998515"/>
            <a:ext cx="362233" cy="180000"/>
            <a:chOff x="1248844" y="3998515"/>
            <a:chExt cx="362233" cy="523696"/>
          </a:xfrm>
        </p:grpSpPr>
        <p:sp>
          <p:nvSpPr>
            <p:cNvPr id="14" name="Rounded Rectangle 13"/>
            <p:cNvSpPr/>
            <p:nvPr/>
          </p:nvSpPr>
          <p:spPr>
            <a:xfrm rot="16200000">
              <a:off x="1350894" y="389646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16200000">
              <a:off x="1350894" y="407924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6200000">
              <a:off x="1350895" y="426202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1616252" y="4257124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81396" y="5057518"/>
            <a:ext cx="0" cy="3031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16151" y="5057518"/>
            <a:ext cx="0" cy="3031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988124" y="3999004"/>
            <a:ext cx="362233" cy="180000"/>
            <a:chOff x="1814463" y="3999004"/>
            <a:chExt cx="362233" cy="523696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1916513" y="3896954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16200000">
              <a:off x="1916513" y="4079736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1916514" y="4262518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2169477" y="4257613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541350" y="3999005"/>
            <a:ext cx="362233" cy="180000"/>
            <a:chOff x="2355295" y="3999005"/>
            <a:chExt cx="362233" cy="523696"/>
          </a:xfrm>
        </p:grpSpPr>
        <p:sp>
          <p:nvSpPr>
            <p:cNvPr id="26" name="Rounded Rectangle 25"/>
            <p:cNvSpPr/>
            <p:nvPr/>
          </p:nvSpPr>
          <p:spPr>
            <a:xfrm rot="16200000">
              <a:off x="2457345" y="389695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16200000">
              <a:off x="2457345" y="407973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16200000">
              <a:off x="2457346" y="426251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2722703" y="4257614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620170" y="3076826"/>
            <a:ext cx="1761" cy="8849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20170" y="3076826"/>
            <a:ext cx="551948" cy="8849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614093" y="3077316"/>
            <a:ext cx="1108213" cy="8783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621931" y="3076826"/>
            <a:ext cx="563858" cy="8550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172118" y="3076826"/>
            <a:ext cx="13671" cy="8550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79712" y="3077316"/>
            <a:ext cx="542594" cy="8485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621931" y="3076826"/>
            <a:ext cx="1099094" cy="8555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172118" y="3076826"/>
            <a:ext cx="548908" cy="8555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714948" y="3077316"/>
            <a:ext cx="7358" cy="8489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628887" y="1741990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82112" y="1742479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735338" y="1742480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 rot="16200000">
            <a:off x="1592650" y="1448706"/>
            <a:ext cx="72000" cy="362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ounded Rectangle 42"/>
          <p:cNvSpPr/>
          <p:nvPr/>
        </p:nvSpPr>
        <p:spPr>
          <a:xfrm rot="16200000">
            <a:off x="2158269" y="1449195"/>
            <a:ext cx="72000" cy="362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 rot="16200000">
            <a:off x="2699101" y="1449196"/>
            <a:ext cx="72000" cy="3622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36085" y="2067129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6272" y="2067129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36460" y="2067619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441457" y="2850561"/>
            <a:ext cx="362233" cy="180000"/>
            <a:chOff x="1248844" y="3998515"/>
            <a:chExt cx="362233" cy="523696"/>
          </a:xfrm>
        </p:grpSpPr>
        <p:sp>
          <p:nvSpPr>
            <p:cNvPr id="49" name="Rounded Rectangle 48"/>
            <p:cNvSpPr/>
            <p:nvPr/>
          </p:nvSpPr>
          <p:spPr>
            <a:xfrm rot="16200000">
              <a:off x="1350894" y="389646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 rot="16200000">
              <a:off x="1350894" y="407924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16200000">
              <a:off x="1350895" y="426202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94682" y="2851050"/>
            <a:ext cx="362233" cy="180000"/>
            <a:chOff x="1814463" y="3999004"/>
            <a:chExt cx="362233" cy="523696"/>
          </a:xfrm>
        </p:grpSpPr>
        <p:sp>
          <p:nvSpPr>
            <p:cNvPr id="53" name="Rounded Rectangle 52"/>
            <p:cNvSpPr/>
            <p:nvPr/>
          </p:nvSpPr>
          <p:spPr>
            <a:xfrm rot="16200000">
              <a:off x="1916513" y="3896954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1916513" y="4079736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16200000">
              <a:off x="1916514" y="4262518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47908" y="2851051"/>
            <a:ext cx="362233" cy="180000"/>
            <a:chOff x="2355295" y="3999005"/>
            <a:chExt cx="362233" cy="523696"/>
          </a:xfrm>
        </p:grpSpPr>
        <p:sp>
          <p:nvSpPr>
            <p:cNvPr id="57" name="Rounded Rectangle 56"/>
            <p:cNvSpPr/>
            <p:nvPr/>
          </p:nvSpPr>
          <p:spPr>
            <a:xfrm rot="16200000">
              <a:off x="2457345" y="3896955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16200000">
              <a:off x="2457345" y="4079737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16200000">
              <a:off x="2457346" y="4262519"/>
              <a:ext cx="158132" cy="3622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1629362" y="2520218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182587" y="2520707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735813" y="2520708"/>
            <a:ext cx="0" cy="275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6"/>
          <p:cNvSpPr>
            <a:spLocks noGrp="1"/>
          </p:cNvSpPr>
          <p:nvPr>
            <p:ph sz="half" idx="4294967295"/>
          </p:nvPr>
        </p:nvSpPr>
        <p:spPr>
          <a:xfrm>
            <a:off x="4064909" y="1052513"/>
            <a:ext cx="4930809" cy="525621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Idea:</a:t>
            </a:r>
            <a:br>
              <a:rPr lang="en-GB" dirty="0" smtClean="0"/>
            </a:br>
            <a:r>
              <a:rPr lang="en-GB" dirty="0" smtClean="0">
                <a:solidFill>
                  <a:srgbClr val="FF8000"/>
                </a:solidFill>
              </a:rPr>
              <a:t>Reduce size of data partitons </a:t>
            </a:r>
            <a:r>
              <a:rPr lang="en-GB" dirty="0" smtClean="0"/>
              <a:t>to produce up-to-date, incremental results</a:t>
            </a:r>
          </a:p>
          <a:p>
            <a:r>
              <a:rPr lang="en-GB" b="1" dirty="0" smtClean="0">
                <a:solidFill>
                  <a:srgbClr val="FF8000"/>
                </a:solidFill>
              </a:rPr>
              <a:t>Micro-batching </a:t>
            </a:r>
            <a:r>
              <a:rPr lang="en-GB" dirty="0" smtClean="0"/>
              <a:t>for data</a:t>
            </a:r>
          </a:p>
          <a:p>
            <a:pPr lvl="1"/>
            <a:r>
              <a:rPr lang="en-GB" dirty="0" smtClean="0"/>
              <a:t>Compute tasks operate on micro-batch partition</a:t>
            </a:r>
          </a:p>
          <a:p>
            <a:pPr lvl="1"/>
            <a:r>
              <a:rPr lang="en-GB" dirty="0" smtClean="0"/>
              <a:t>P</a:t>
            </a:r>
            <a:r>
              <a:rPr lang="en-GB" dirty="0" smtClean="0">
                <a:sym typeface="Wingdings"/>
              </a:rPr>
              <a:t>arallel </a:t>
            </a:r>
            <a:r>
              <a:rPr lang="en-GB" dirty="0">
                <a:sym typeface="Wingdings"/>
              </a:rPr>
              <a:t>recomputation of </a:t>
            </a:r>
            <a:r>
              <a:rPr lang="en-GB" dirty="0" smtClean="0">
                <a:sym typeface="Wingdings"/>
              </a:rPr>
              <a:t>partition after failure</a:t>
            </a:r>
          </a:p>
          <a:p>
            <a:pPr lvl="1"/>
            <a:endParaRPr lang="en-GB" dirty="0"/>
          </a:p>
          <a:p>
            <a:r>
              <a:rPr lang="en-GB" dirty="0" smtClean="0"/>
              <a:t>Challenges:</a:t>
            </a:r>
            <a:endParaRPr lang="en-GB" dirty="0"/>
          </a:p>
          <a:p>
            <a:r>
              <a:rPr lang="en-GB" dirty="0" smtClean="0">
                <a:sym typeface="Wingdings"/>
              </a:rPr>
              <a:t>Scheduling overhead for small partitions?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/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Query semantics with micro-batches?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656512" y="5902343"/>
            <a:ext cx="34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solidFill>
                  <a:schemeClr val="tx1"/>
                </a:solidFill>
              </a:rPr>
              <a:t>Input data is </a:t>
            </a:r>
            <a:r>
              <a:rPr lang="en-GB" sz="1800" dirty="0" smtClean="0">
                <a:solidFill>
                  <a:schemeClr val="tx1"/>
                </a:solidFill>
              </a:rPr>
              <a:t>discretised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stream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23" y="2717111"/>
            <a:ext cx="3773260" cy="27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How to Make </a:t>
            </a:r>
            <a:r>
              <a:rPr lang="en-GB" dirty="0" smtClean="0"/>
              <a:t>Sense </a:t>
            </a:r>
            <a:r>
              <a:rPr lang="en-GB" b="1" noProof="0" dirty="0" smtClean="0"/>
              <a:t>of Big Data On-The-Fly?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402555" cy="5256212"/>
          </a:xfrm>
        </p:spPr>
        <p:txBody>
          <a:bodyPr/>
          <a:lstStyle/>
          <a:p>
            <a:r>
              <a:rPr lang="en-GB" noProof="0" dirty="0" smtClean="0"/>
              <a:t>More data than ever is…</a:t>
            </a:r>
            <a:endParaRPr lang="en-GB" noProof="0" dirty="0"/>
          </a:p>
          <a:p>
            <a:pPr marL="357188" lvl="1" indent="0">
              <a:buNone/>
            </a:pPr>
            <a:r>
              <a:rPr lang="en-GB" b="1" dirty="0"/>
              <a:t>c</a:t>
            </a:r>
            <a:r>
              <a:rPr lang="en-GB" b="1" noProof="0" dirty="0" err="1" smtClean="0"/>
              <a:t>reated</a:t>
            </a:r>
            <a:r>
              <a:rPr lang="en-GB" b="1" noProof="0" dirty="0" smtClean="0"/>
              <a:t>:</a:t>
            </a:r>
            <a:r>
              <a:rPr lang="en-GB" noProof="0" dirty="0" smtClean="0">
                <a:solidFill>
                  <a:srgbClr val="0080FF"/>
                </a:solidFill>
              </a:rPr>
              <a:t> </a:t>
            </a:r>
            <a:r>
              <a:rPr lang="en-GB" noProof="0" dirty="0" smtClean="0"/>
              <a:t>2.5 </a:t>
            </a:r>
            <a:r>
              <a:rPr lang="en-GB" noProof="0" dirty="0" err="1" smtClean="0"/>
              <a:t>Exabytes</a:t>
            </a:r>
            <a:r>
              <a:rPr lang="en-GB" noProof="0" dirty="0" smtClean="0"/>
              <a:t> </a:t>
            </a:r>
            <a:r>
              <a:rPr lang="en-GB" noProof="0" dirty="0"/>
              <a:t>(billion GBs) </a:t>
            </a:r>
            <a:r>
              <a:rPr lang="en-GB" noProof="0" dirty="0" smtClean="0"/>
              <a:t>generate each day in 2015</a:t>
            </a:r>
            <a:endParaRPr lang="en-GB" b="1" noProof="0" dirty="0"/>
          </a:p>
          <a:p>
            <a:pPr marL="357188" lvl="1" indent="0">
              <a:buNone/>
            </a:pPr>
            <a:r>
              <a:rPr lang="en-GB" b="1" dirty="0" smtClean="0"/>
              <a:t>s</a:t>
            </a:r>
            <a:r>
              <a:rPr lang="en-GB" b="1" noProof="0" dirty="0" err="1" smtClean="0"/>
              <a:t>tored</a:t>
            </a:r>
            <a:r>
              <a:rPr lang="en-GB" b="1" noProof="0" dirty="0" smtClean="0"/>
              <a:t>:</a:t>
            </a:r>
            <a:r>
              <a:rPr lang="en-GB" noProof="0" dirty="0" smtClean="0">
                <a:solidFill>
                  <a:srgbClr val="0080FF"/>
                </a:solidFill>
              </a:rPr>
              <a:t> </a:t>
            </a:r>
            <a:r>
              <a:rPr lang="en-GB" noProof="0" dirty="0" smtClean="0"/>
              <a:t>hard drive cost per GB dropped from $8.93 (2000) to $0.03 (2014)</a:t>
            </a:r>
          </a:p>
          <a:p>
            <a:endParaRPr lang="en-GB" noProof="0" dirty="0" smtClean="0"/>
          </a:p>
          <a:p>
            <a:r>
              <a:rPr lang="en-GB" noProof="0" dirty="0" smtClean="0"/>
              <a:t>Many </a:t>
            </a:r>
            <a:r>
              <a:rPr lang="en-GB" noProof="0" dirty="0"/>
              <a:t>new sources of </a:t>
            </a:r>
            <a:r>
              <a:rPr lang="en-GB" noProof="0" dirty="0" smtClean="0"/>
              <a:t>data become </a:t>
            </a:r>
            <a:r>
              <a:rPr lang="en-GB" noProof="0" dirty="0"/>
              <a:t>available</a:t>
            </a:r>
          </a:p>
          <a:p>
            <a:pPr lvl="1"/>
            <a:r>
              <a:rPr lang="en-GB" dirty="0"/>
              <a:t>s</a:t>
            </a:r>
            <a:r>
              <a:rPr lang="en-GB" noProof="0" dirty="0" err="1" smtClean="0"/>
              <a:t>ensors</a:t>
            </a:r>
            <a:r>
              <a:rPr lang="en-GB" noProof="0" dirty="0"/>
              <a:t>, mobile </a:t>
            </a:r>
            <a:r>
              <a:rPr lang="en-GB" noProof="0" dirty="0" smtClean="0"/>
              <a:t>devices, cameras</a:t>
            </a:r>
            <a:endParaRPr lang="en-GB" noProof="0" dirty="0"/>
          </a:p>
          <a:p>
            <a:pPr lvl="1"/>
            <a:r>
              <a:rPr lang="en-GB" dirty="0"/>
              <a:t>w</a:t>
            </a:r>
            <a:r>
              <a:rPr lang="en-GB" noProof="0" dirty="0" err="1" smtClean="0"/>
              <a:t>eb</a:t>
            </a:r>
            <a:r>
              <a:rPr lang="en-GB" noProof="0" dirty="0" smtClean="0"/>
              <a:t> </a:t>
            </a:r>
            <a:r>
              <a:rPr lang="en-GB" noProof="0" dirty="0"/>
              <a:t>feeds, social </a:t>
            </a:r>
            <a:r>
              <a:rPr lang="en-GB" noProof="0" dirty="0" smtClean="0"/>
              <a:t>networking</a:t>
            </a:r>
            <a:endParaRPr lang="en-GB" dirty="0"/>
          </a:p>
          <a:p>
            <a:pPr lvl="1"/>
            <a:r>
              <a:rPr lang="en-GB" dirty="0" smtClean="0"/>
              <a:t>d</a:t>
            </a:r>
            <a:r>
              <a:rPr lang="en-GB" noProof="0" dirty="0" err="1" smtClean="0"/>
              <a:t>atabases</a:t>
            </a:r>
            <a:endParaRPr lang="en-GB" noProof="0" dirty="0"/>
          </a:p>
          <a:p>
            <a:pPr lvl="1"/>
            <a:r>
              <a:rPr lang="en-GB" dirty="0"/>
              <a:t>s</a:t>
            </a:r>
            <a:r>
              <a:rPr lang="en-GB" noProof="0" dirty="0" err="1" smtClean="0"/>
              <a:t>cientific</a:t>
            </a:r>
            <a:r>
              <a:rPr lang="en-GB" noProof="0" dirty="0" smtClean="0"/>
              <a:t> instruments</a:t>
            </a:r>
            <a:endParaRPr lang="en-GB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73064" y="5807418"/>
            <a:ext cx="639787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Tx/>
            </a:pPr>
            <a:r>
              <a:rPr lang="en-GB" dirty="0" smtClean="0">
                <a:solidFill>
                  <a:schemeClr val="tx1"/>
                </a:solidFill>
                <a:sym typeface="Wingdings 2"/>
              </a:rPr>
              <a:t> But data value decreases over time</a:t>
            </a:r>
            <a:r>
              <a:rPr lang="is-IS" dirty="0" smtClean="0">
                <a:solidFill>
                  <a:schemeClr val="tx1"/>
                </a:solidFill>
                <a:sym typeface="Wingdings 2"/>
              </a:rPr>
              <a:t>…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9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Apache Storm: Pipelined Dataflows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32" name="Content Placeholder 6"/>
          <p:cNvSpPr>
            <a:spLocks noGrp="1"/>
          </p:cNvSpPr>
          <p:nvPr>
            <p:ph sz="half" idx="4294967295"/>
          </p:nvPr>
        </p:nvSpPr>
        <p:spPr>
          <a:xfrm>
            <a:off x="4102442" y="1037967"/>
            <a:ext cx="4573245" cy="507971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Idea:</a:t>
            </a:r>
            <a:br>
              <a:rPr lang="en-GB" dirty="0" smtClean="0"/>
            </a:br>
            <a:r>
              <a:rPr lang="en-GB" dirty="0" smtClean="0">
                <a:solidFill>
                  <a:srgbClr val="FF8000"/>
                </a:solidFill>
              </a:rPr>
              <a:t>Materialise</a:t>
            </a:r>
            <a:r>
              <a:rPr lang="en-GB" dirty="0" smtClean="0"/>
              <a:t> tasks in dataflow graph to avoid scheduling overhead</a:t>
            </a:r>
          </a:p>
          <a:p>
            <a:r>
              <a:rPr lang="en-GB" dirty="0" smtClean="0"/>
              <a:t>Many systems do this, e.g. </a:t>
            </a:r>
            <a:r>
              <a:rPr lang="en-GB" dirty="0" smtClean="0">
                <a:solidFill>
                  <a:srgbClr val="0080FF"/>
                </a:solidFill>
              </a:rPr>
              <a:t>Apache Storm, Apache </a:t>
            </a:r>
            <a:r>
              <a:rPr lang="en-GB" dirty="0" err="1" smtClean="0">
                <a:solidFill>
                  <a:srgbClr val="0080FF"/>
                </a:solidFill>
              </a:rPr>
              <a:t>Flink</a:t>
            </a:r>
            <a:r>
              <a:rPr lang="en-GB" dirty="0" smtClean="0">
                <a:solidFill>
                  <a:srgbClr val="0080FF"/>
                </a:solidFill>
              </a:rPr>
              <a:t>, SEEP, Google Dataflow, </a:t>
            </a:r>
            <a:r>
              <a:rPr lang="is-IS" dirty="0" smtClean="0">
                <a:solidFill>
                  <a:srgbClr val="0080FF"/>
                </a:solidFill>
              </a:rPr>
              <a:t>…</a:t>
            </a:r>
            <a:endParaRPr lang="en-GB" dirty="0" smtClean="0">
              <a:solidFill>
                <a:srgbClr val="0080FF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Challenges:</a:t>
            </a:r>
          </a:p>
          <a:p>
            <a:r>
              <a:rPr lang="en-GB" dirty="0" smtClean="0"/>
              <a:t>Allocation of tasks to nodes?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Failure recovery?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796" y="4072867"/>
            <a:ext cx="363820" cy="5626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44" y="5023025"/>
            <a:ext cx="363820" cy="562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48" y="4057266"/>
            <a:ext cx="363820" cy="5626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7121" y="5295036"/>
            <a:ext cx="338883" cy="338882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7238" y="4324079"/>
            <a:ext cx="338883" cy="338882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1"/>
            <a:endCxn id="35" idx="5"/>
          </p:cNvCxnSpPr>
          <p:nvPr/>
        </p:nvCxnSpPr>
        <p:spPr>
          <a:xfrm flipH="1" flipV="1">
            <a:off x="1783672" y="3438556"/>
            <a:ext cx="678042" cy="9822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12086" y="4371211"/>
            <a:ext cx="338883" cy="338882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6" idx="4"/>
          </p:cNvCxnSpPr>
          <p:nvPr/>
        </p:nvCxnSpPr>
        <p:spPr>
          <a:xfrm flipH="1" flipV="1">
            <a:off x="2146563" y="5633918"/>
            <a:ext cx="1476" cy="2650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35" idx="4"/>
          </p:cNvCxnSpPr>
          <p:nvPr/>
        </p:nvCxnSpPr>
        <p:spPr>
          <a:xfrm flipH="1" flipV="1">
            <a:off x="1663859" y="3488184"/>
            <a:ext cx="12821" cy="8358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7"/>
            <a:endCxn id="14" idx="4"/>
          </p:cNvCxnSpPr>
          <p:nvPr/>
        </p:nvCxnSpPr>
        <p:spPr>
          <a:xfrm flipV="1">
            <a:off x="2266376" y="4710093"/>
            <a:ext cx="315152" cy="6345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1"/>
            <a:endCxn id="7" idx="4"/>
          </p:cNvCxnSpPr>
          <p:nvPr/>
        </p:nvCxnSpPr>
        <p:spPr>
          <a:xfrm flipH="1" flipV="1">
            <a:off x="1676680" y="4662961"/>
            <a:ext cx="350069" cy="6817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75" y="2898090"/>
            <a:ext cx="363820" cy="5626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27" y="2882489"/>
            <a:ext cx="363820" cy="562609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494417" y="3149302"/>
            <a:ext cx="338883" cy="338882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99265" y="3196434"/>
            <a:ext cx="338883" cy="338882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31" idx="3"/>
            <a:endCxn id="36" idx="3"/>
          </p:cNvCxnSpPr>
          <p:nvPr/>
        </p:nvCxnSpPr>
        <p:spPr>
          <a:xfrm flipV="1">
            <a:off x="1792768" y="3485688"/>
            <a:ext cx="656125" cy="852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  <a:endCxn id="36" idx="4"/>
          </p:cNvCxnSpPr>
          <p:nvPr/>
        </p:nvCxnSpPr>
        <p:spPr>
          <a:xfrm flipH="1" flipV="1">
            <a:off x="2568707" y="3535316"/>
            <a:ext cx="12821" cy="8358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18" y="1873804"/>
            <a:ext cx="363820" cy="5626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944996" y="2145814"/>
            <a:ext cx="338883" cy="338882"/>
          </a:xfrm>
          <a:prstGeom prst="ellipse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35" idx="0"/>
            <a:endCxn id="43" idx="3"/>
          </p:cNvCxnSpPr>
          <p:nvPr/>
        </p:nvCxnSpPr>
        <p:spPr>
          <a:xfrm flipV="1">
            <a:off x="1663858" y="2435068"/>
            <a:ext cx="330766" cy="7142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0"/>
            <a:endCxn id="43" idx="5"/>
          </p:cNvCxnSpPr>
          <p:nvPr/>
        </p:nvCxnSpPr>
        <p:spPr>
          <a:xfrm flipH="1" flipV="1">
            <a:off x="2234251" y="2435068"/>
            <a:ext cx="334456" cy="7613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3" idx="0"/>
          </p:cNvCxnSpPr>
          <p:nvPr/>
        </p:nvCxnSpPr>
        <p:spPr>
          <a:xfrm flipH="1" flipV="1">
            <a:off x="2113382" y="1686234"/>
            <a:ext cx="1056" cy="4595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5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Latency Impact of Micro-Batches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FF"/>
                </a:solidFill>
              </a:rPr>
              <a:t>Streaming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80FF"/>
                </a:solidFill>
              </a:rPr>
              <a:t>word count </a:t>
            </a:r>
            <a:r>
              <a:rPr lang="en-GB" dirty="0" smtClean="0"/>
              <a:t>of text data</a:t>
            </a:r>
            <a:endParaRPr lang="en-GB" dirty="0" smtClean="0">
              <a:solidFill>
                <a:srgbClr val="FF8000"/>
              </a:solidFill>
            </a:endParaRPr>
          </a:p>
          <a:p>
            <a:pPr lvl="1"/>
            <a:r>
              <a:rPr lang="en-GB" dirty="0" smtClean="0"/>
              <a:t>Deployed on 4 nodes (4-core 3.4 Ghz Intel Xeon with 8 GB RAM)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Picture 4" descr="online-spark-se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4" y="2072321"/>
            <a:ext cx="8177711" cy="4365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361043" y="4666685"/>
            <a:ext cx="8613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GB" sz="1800" dirty="0" smtClean="0">
                <a:solidFill>
                  <a:srgbClr val="FF8000"/>
                </a:solidFill>
                <a:latin typeface="Helvetica"/>
                <a:cs typeface="Helvetica"/>
              </a:rPr>
              <a:t>SEEP</a:t>
            </a:r>
            <a:endParaRPr lang="en-GB" sz="1800" dirty="0">
              <a:solidFill>
                <a:srgbClr val="FF8000"/>
              </a:solidFill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15" name="Freeform 14"/>
          <p:cNvSpPr/>
          <p:nvPr/>
        </p:nvSpPr>
        <p:spPr bwMode="auto">
          <a:xfrm>
            <a:off x="3793524" y="3682314"/>
            <a:ext cx="3571103" cy="1865870"/>
          </a:xfrm>
          <a:custGeom>
            <a:avLst/>
            <a:gdLst>
              <a:gd name="connsiteX0" fmla="*/ 0 w 3571103"/>
              <a:gd name="connsiteY0" fmla="*/ 1865870 h 1865870"/>
              <a:gd name="connsiteX1" fmla="*/ 827903 w 3571103"/>
              <a:gd name="connsiteY1" fmla="*/ 98854 h 1865870"/>
              <a:gd name="connsiteX2" fmla="*/ 1458098 w 3571103"/>
              <a:gd name="connsiteY2" fmla="*/ 86497 h 1865870"/>
              <a:gd name="connsiteX3" fmla="*/ 2100649 w 3571103"/>
              <a:gd name="connsiteY3" fmla="*/ 61783 h 1865870"/>
              <a:gd name="connsiteX4" fmla="*/ 3113903 w 3571103"/>
              <a:gd name="connsiteY4" fmla="*/ 0 h 1865870"/>
              <a:gd name="connsiteX5" fmla="*/ 3571103 w 3571103"/>
              <a:gd name="connsiteY5" fmla="*/ 135924 h 186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1865870">
                <a:moveTo>
                  <a:pt x="0" y="1865870"/>
                </a:moveTo>
                <a:lnTo>
                  <a:pt x="827903" y="98854"/>
                </a:lnTo>
                <a:lnTo>
                  <a:pt x="1458098" y="86497"/>
                </a:lnTo>
                <a:lnTo>
                  <a:pt x="2100649" y="61783"/>
                </a:lnTo>
                <a:lnTo>
                  <a:pt x="3113903" y="0"/>
                </a:lnTo>
                <a:lnTo>
                  <a:pt x="3571103" y="135924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253416" y="5053914"/>
            <a:ext cx="358346" cy="12356"/>
          </a:xfrm>
          <a:custGeom>
            <a:avLst/>
            <a:gdLst>
              <a:gd name="connsiteX0" fmla="*/ 0 w 358346"/>
              <a:gd name="connsiteY0" fmla="*/ 0 h 12356"/>
              <a:gd name="connsiteX1" fmla="*/ 358346 w 358346"/>
              <a:gd name="connsiteY1" fmla="*/ 12356 h 12356"/>
              <a:gd name="connsiteX2" fmla="*/ 358346 w 358346"/>
              <a:gd name="connsiteY2" fmla="*/ 12356 h 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346" h="12356">
                <a:moveTo>
                  <a:pt x="0" y="0"/>
                </a:moveTo>
                <a:lnTo>
                  <a:pt x="358346" y="12356"/>
                </a:lnTo>
                <a:lnTo>
                  <a:pt x="358346" y="12356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668162" y="3583459"/>
            <a:ext cx="5684108" cy="86498"/>
          </a:xfrm>
          <a:custGeom>
            <a:avLst/>
            <a:gdLst>
              <a:gd name="connsiteX0" fmla="*/ 0 w 5684108"/>
              <a:gd name="connsiteY0" fmla="*/ 0 h 86498"/>
              <a:gd name="connsiteX1" fmla="*/ 840260 w 5684108"/>
              <a:gd name="connsiteY1" fmla="*/ 12357 h 86498"/>
              <a:gd name="connsiteX2" fmla="*/ 1482811 w 5684108"/>
              <a:gd name="connsiteY2" fmla="*/ 61784 h 86498"/>
              <a:gd name="connsiteX3" fmla="*/ 2113006 w 5684108"/>
              <a:gd name="connsiteY3" fmla="*/ 86498 h 86498"/>
              <a:gd name="connsiteX4" fmla="*/ 2953265 w 5684108"/>
              <a:gd name="connsiteY4" fmla="*/ 49427 h 86498"/>
              <a:gd name="connsiteX5" fmla="*/ 3595816 w 5684108"/>
              <a:gd name="connsiteY5" fmla="*/ 61784 h 86498"/>
              <a:gd name="connsiteX6" fmla="*/ 4226011 w 5684108"/>
              <a:gd name="connsiteY6" fmla="*/ 86498 h 86498"/>
              <a:gd name="connsiteX7" fmla="*/ 5226908 w 5684108"/>
              <a:gd name="connsiteY7" fmla="*/ 37071 h 86498"/>
              <a:gd name="connsiteX8" fmla="*/ 5684108 w 5684108"/>
              <a:gd name="connsiteY8" fmla="*/ 74141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108" h="86498">
                <a:moveTo>
                  <a:pt x="0" y="0"/>
                </a:moveTo>
                <a:lnTo>
                  <a:pt x="840260" y="12357"/>
                </a:lnTo>
                <a:lnTo>
                  <a:pt x="1482811" y="61784"/>
                </a:lnTo>
                <a:lnTo>
                  <a:pt x="2113006" y="86498"/>
                </a:lnTo>
                <a:lnTo>
                  <a:pt x="2953265" y="49427"/>
                </a:lnTo>
                <a:lnTo>
                  <a:pt x="3595816" y="61784"/>
                </a:lnTo>
                <a:lnTo>
                  <a:pt x="4226011" y="86498"/>
                </a:lnTo>
                <a:lnTo>
                  <a:pt x="5226908" y="37071"/>
                </a:lnTo>
                <a:lnTo>
                  <a:pt x="5684108" y="74141"/>
                </a:lnTo>
              </a:path>
            </a:pathLst>
          </a:custGeom>
          <a:noFill/>
          <a:ln w="5715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65773" y="4819135"/>
            <a:ext cx="370703" cy="0"/>
          </a:xfrm>
          <a:custGeom>
            <a:avLst/>
            <a:gdLst>
              <a:gd name="connsiteX0" fmla="*/ 0 w 370703"/>
              <a:gd name="connsiteY0" fmla="*/ 0 h 0"/>
              <a:gd name="connsiteX1" fmla="*/ 370703 w 37070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03">
                <a:moveTo>
                  <a:pt x="0" y="0"/>
                </a:moveTo>
                <a:lnTo>
                  <a:pt x="370703" y="0"/>
                </a:lnTo>
              </a:path>
            </a:pathLst>
          </a:custGeom>
          <a:noFill/>
          <a:ln w="5715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3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6200"/>
            <a:ext cx="2133600" cy="365125"/>
          </a:xfrm>
          <a:prstGeom prst="rect">
            <a:avLst/>
          </a:prstGeom>
        </p:spPr>
        <p:txBody>
          <a:bodyPr/>
          <a:lstStyle/>
          <a:p>
            <a:fld id="{A8A4E13D-593E-5442-9A25-14772D7BBE75}" type="slidenum">
              <a:rPr lang="en-US" smtClean="0"/>
              <a:t>22</a:t>
            </a:fld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457200" y="1358832"/>
            <a:ext cx="8229600" cy="1524534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select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	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highway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 smtClean="0">
                <a:solidFill>
                  <a:srgbClr val="002060"/>
                </a:solidFill>
                <a:latin typeface="Helvetica"/>
                <a:cs typeface="Helvetica"/>
              </a:rPr>
              <a:t>AVG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GB" sz="2000" dirty="0" smtClean="0">
                <a:latin typeface="Helvetica Light"/>
                <a:cs typeface="Helvetica Light"/>
              </a:rPr>
              <a:t>speed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  <a:r>
              <a:rPr lang="en-GB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avg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from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		</a:t>
            </a:r>
            <a:r>
              <a:rPr lang="en-GB" sz="2000" dirty="0" smtClean="0">
                <a:latin typeface="Helvetica Light"/>
                <a:cs typeface="Helvetica Light"/>
              </a:rPr>
              <a:t>cars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[</a:t>
            </a:r>
            <a:r>
              <a:rPr lang="en-GB" sz="2000" b="1" dirty="0" smtClean="0">
                <a:solidFill>
                  <a:srgbClr val="0080FF"/>
                </a:solidFill>
                <a:latin typeface="Helvetica"/>
                <a:cs typeface="Helvetica"/>
              </a:rPr>
              <a:t>range</a:t>
            </a:r>
            <a:r>
              <a:rPr lang="en-GB" sz="20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20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5 seconds </a:t>
            </a:r>
            <a:r>
              <a:rPr lang="en-GB" sz="2000" b="1" dirty="0" smtClean="0">
                <a:solidFill>
                  <a:srgbClr val="0080FF"/>
                </a:solidFill>
                <a:latin typeface="Helvetica"/>
                <a:cs typeface="Helvetica"/>
              </a:rPr>
              <a:t>slide</a:t>
            </a:r>
            <a:r>
              <a:rPr lang="en-GB" sz="2000" dirty="0" smtClean="0">
                <a:solidFill>
                  <a:srgbClr val="0080FF"/>
                </a:solidFill>
                <a:latin typeface="Helvetica"/>
                <a:cs typeface="Helvetica"/>
              </a:rPr>
              <a:t> </a:t>
            </a:r>
            <a:r>
              <a:rPr lang="en-GB" sz="2000" dirty="0" smtClean="0">
                <a:solidFill>
                  <a:srgbClr val="0080FF"/>
                </a:solidFill>
                <a:latin typeface="Helvetica Light"/>
                <a:cs typeface="Helvetica Light"/>
              </a:rPr>
              <a:t>1 second</a:t>
            </a:r>
            <a:r>
              <a:rPr lang="en-GB" sz="2000" dirty="0" smtClean="0">
                <a:solidFill>
                  <a:srgbClr val="0080FF"/>
                </a:solidFill>
                <a:latin typeface="Helvetica Neue Thin"/>
                <a:cs typeface="Helvetica Neue Thin"/>
              </a:rPr>
              <a:t>]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group by 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GB" sz="2000" dirty="0" smtClean="0">
                <a:latin typeface="Helvetica Light"/>
                <a:cs typeface="Helvetica Light"/>
              </a:rPr>
              <a:t>highway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segment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direction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having</a:t>
            </a:r>
            <a:r>
              <a:rPr lang="en-GB" sz="2000" dirty="0" smtClean="0">
                <a:solidFill>
                  <a:schemeClr val="tx1"/>
                </a:solidFill>
                <a:latin typeface="Helvetica"/>
                <a:cs typeface="Helvetica"/>
              </a:rPr>
              <a:t> 	</a:t>
            </a:r>
            <a:r>
              <a:rPr lang="en-GB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avg &lt; 40</a:t>
            </a:r>
            <a:endParaRPr lang="pt-PT" sz="2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51423" y="3247215"/>
            <a:ext cx="2475636" cy="70665"/>
            <a:chOff x="770517" y="3108831"/>
            <a:chExt cx="2475636" cy="110356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70517" y="3127695"/>
              <a:ext cx="247563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936005" y="3127695"/>
              <a:ext cx="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31078" y="3127695"/>
              <a:ext cx="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18088" y="3127695"/>
              <a:ext cx="317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07940" y="3115029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46153" y="3108831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00962" y="3115029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90814" y="3115029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78287" y="3127695"/>
              <a:ext cx="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70517" y="3108831"/>
              <a:ext cx="1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2774667" y="2975743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1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79285" y="2975743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59920" y="2975743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3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49772" y="297574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4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49468" y="2975743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5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39320" y="2974254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6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21871" y="297425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7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grpSp>
        <p:nvGrpSpPr>
          <p:cNvPr id="387" name="Group 386"/>
          <p:cNvGrpSpPr/>
          <p:nvPr/>
        </p:nvGrpSpPr>
        <p:grpSpPr>
          <a:xfrm>
            <a:off x="2947334" y="3329687"/>
            <a:ext cx="245602" cy="169845"/>
            <a:chOff x="2652626" y="3708075"/>
            <a:chExt cx="245602" cy="169845"/>
          </a:xfrm>
        </p:grpSpPr>
        <p:sp>
          <p:nvSpPr>
            <p:cNvPr id="104" name="Rectangle 103"/>
            <p:cNvSpPr/>
            <p:nvPr/>
          </p:nvSpPr>
          <p:spPr>
            <a:xfrm flipH="1">
              <a:off x="2829305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2739806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H="1">
              <a:off x="2652626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H="1">
              <a:off x="2829305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H="1">
              <a:off x="2739806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2643795" y="3329687"/>
            <a:ext cx="245602" cy="74581"/>
            <a:chOff x="2349087" y="3708075"/>
            <a:chExt cx="245602" cy="74581"/>
          </a:xfrm>
        </p:grpSpPr>
        <p:sp>
          <p:nvSpPr>
            <p:cNvPr id="115" name="Rectangle 114"/>
            <p:cNvSpPr/>
            <p:nvPr/>
          </p:nvSpPr>
          <p:spPr>
            <a:xfrm flipH="1">
              <a:off x="2525766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H="1">
              <a:off x="2436267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2349087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2423686" y="3329687"/>
            <a:ext cx="158422" cy="74581"/>
            <a:chOff x="2128978" y="3708075"/>
            <a:chExt cx="158422" cy="74581"/>
          </a:xfrm>
        </p:grpSpPr>
        <p:sp>
          <p:nvSpPr>
            <p:cNvPr id="125" name="Rectangle 124"/>
            <p:cNvSpPr/>
            <p:nvPr/>
          </p:nvSpPr>
          <p:spPr>
            <a:xfrm flipH="1">
              <a:off x="2218477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2128978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2021110" y="3329687"/>
            <a:ext cx="245868" cy="264271"/>
            <a:chOff x="1726402" y="3708075"/>
            <a:chExt cx="245868" cy="264271"/>
          </a:xfrm>
        </p:grpSpPr>
        <p:sp>
          <p:nvSpPr>
            <p:cNvPr id="135" name="Rectangle 134"/>
            <p:cNvSpPr/>
            <p:nvPr/>
          </p:nvSpPr>
          <p:spPr>
            <a:xfrm flipH="1">
              <a:off x="1903081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813582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1726402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1903081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1813582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1726402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903347" y="389776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 flipH="1">
            <a:off x="1889317" y="3330455"/>
            <a:ext cx="68923" cy="74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783061" y="3330455"/>
            <a:ext cx="865031" cy="264271"/>
            <a:chOff x="1667047" y="3704874"/>
            <a:chExt cx="865031" cy="264271"/>
          </a:xfrm>
        </p:grpSpPr>
        <p:grpSp>
          <p:nvGrpSpPr>
            <p:cNvPr id="391" name="Group 390"/>
            <p:cNvGrpSpPr/>
            <p:nvPr/>
          </p:nvGrpSpPr>
          <p:grpSpPr>
            <a:xfrm>
              <a:off x="2286476" y="3704874"/>
              <a:ext cx="245602" cy="169845"/>
              <a:chOff x="1107782" y="3708843"/>
              <a:chExt cx="245602" cy="169845"/>
            </a:xfrm>
          </p:grpSpPr>
          <p:sp>
            <p:nvSpPr>
              <p:cNvPr id="155" name="Rectangle 154"/>
              <p:cNvSpPr/>
              <p:nvPr/>
            </p:nvSpPr>
            <p:spPr>
              <a:xfrm flipH="1">
                <a:off x="1284461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flipH="1">
                <a:off x="1194962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flipH="1">
                <a:off x="1107782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flipH="1">
                <a:off x="1284461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1981171" y="3704874"/>
              <a:ext cx="245868" cy="264271"/>
              <a:chOff x="802477" y="3708843"/>
              <a:chExt cx="245868" cy="264271"/>
            </a:xfrm>
          </p:grpSpPr>
          <p:sp>
            <p:nvSpPr>
              <p:cNvPr id="165" name="Rectangle 164"/>
              <p:cNvSpPr/>
              <p:nvPr/>
            </p:nvSpPr>
            <p:spPr>
              <a:xfrm flipH="1">
                <a:off x="979156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flipH="1">
                <a:off x="889657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flipH="1">
                <a:off x="802477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flipH="1">
                <a:off x="979156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flipH="1">
                <a:off x="889657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flipH="1">
                <a:off x="802477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flipH="1">
                <a:off x="979422" y="389853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flipH="1">
                <a:off x="889923" y="389853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flipH="1">
                <a:off x="802743" y="389853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3" name="Group 392"/>
            <p:cNvGrpSpPr/>
            <p:nvPr/>
          </p:nvGrpSpPr>
          <p:grpSpPr>
            <a:xfrm>
              <a:off x="1667047" y="3704875"/>
              <a:ext cx="245602" cy="169845"/>
              <a:chOff x="488353" y="3708844"/>
              <a:chExt cx="245602" cy="169845"/>
            </a:xfrm>
          </p:grpSpPr>
          <p:sp>
            <p:nvSpPr>
              <p:cNvPr id="175" name="Rectangle 174"/>
              <p:cNvSpPr/>
              <p:nvPr/>
            </p:nvSpPr>
            <p:spPr>
              <a:xfrm flipH="1">
                <a:off x="665032" y="3708844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flipH="1">
                <a:off x="575533" y="3708844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flipH="1">
                <a:off x="488353" y="3708844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flipH="1">
                <a:off x="665032" y="3804108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flipH="1">
                <a:off x="575533" y="3804108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4" name="Group 393"/>
          <p:cNvGrpSpPr/>
          <p:nvPr/>
        </p:nvGrpSpPr>
        <p:grpSpPr>
          <a:xfrm>
            <a:off x="1681868" y="3680332"/>
            <a:ext cx="1999767" cy="369332"/>
            <a:chOff x="1387160" y="4058720"/>
            <a:chExt cx="1999767" cy="369332"/>
          </a:xfrm>
        </p:grpSpPr>
        <p:grpSp>
          <p:nvGrpSpPr>
            <p:cNvPr id="20" name="Group 19"/>
            <p:cNvGrpSpPr/>
            <p:nvPr/>
          </p:nvGrpSpPr>
          <p:grpSpPr>
            <a:xfrm>
              <a:off x="1387160" y="4086969"/>
              <a:ext cx="1548361" cy="319226"/>
              <a:chOff x="1958470" y="3598048"/>
              <a:chExt cx="1548361" cy="319226"/>
            </a:xfrm>
            <a:solidFill>
              <a:srgbClr val="FDEADA"/>
            </a:solidFill>
          </p:grpSpPr>
          <p:sp>
            <p:nvSpPr>
              <p:cNvPr id="9" name="Rectangle 8"/>
              <p:cNvSpPr/>
              <p:nvPr/>
            </p:nvSpPr>
            <p:spPr>
              <a:xfrm flipH="1">
                <a:off x="1958470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H="1">
                <a:off x="2268618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H="1">
                <a:off x="2576387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2886535" y="360052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H="1">
                <a:off x="3196683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2950042" y="4058720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1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1596978" y="4117954"/>
              <a:ext cx="1303619" cy="264271"/>
              <a:chOff x="1595094" y="3417001"/>
              <a:chExt cx="1303619" cy="264271"/>
            </a:xfrm>
            <a:solidFill>
              <a:srgbClr val="C6D9F1"/>
            </a:solidFill>
          </p:grpSpPr>
          <p:sp>
            <p:nvSpPr>
              <p:cNvPr id="198" name="Rectangle 197"/>
              <p:cNvSpPr/>
              <p:nvPr/>
            </p:nvSpPr>
            <p:spPr>
              <a:xfrm flipH="1">
                <a:off x="2829790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flipH="1">
                <a:off x="2740291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flipH="1">
                <a:off x="2653111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flipH="1">
                <a:off x="2829790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flipH="1">
                <a:off x="2740291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flipH="1">
                <a:off x="2526251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flipH="1">
                <a:off x="243675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flipH="1">
                <a:off x="234957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flipH="1">
                <a:off x="221896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 flipH="1">
                <a:off x="2129463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 flipH="1">
                <a:off x="1903566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 flipH="1">
                <a:off x="181406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flipH="1">
                <a:off x="172688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flipH="1">
                <a:off x="1903566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flipH="1">
                <a:off x="181406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flipH="1">
                <a:off x="172688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flipH="1">
                <a:off x="1903832" y="360669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flipH="1">
                <a:off x="1595094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5" name="Group 394"/>
          <p:cNvGrpSpPr/>
          <p:nvPr/>
        </p:nvGrpSpPr>
        <p:grpSpPr>
          <a:xfrm>
            <a:off x="1371720" y="4095883"/>
            <a:ext cx="2004181" cy="369332"/>
            <a:chOff x="1077012" y="4433741"/>
            <a:chExt cx="2004181" cy="369332"/>
          </a:xfrm>
        </p:grpSpPr>
        <p:grpSp>
          <p:nvGrpSpPr>
            <p:cNvPr id="21" name="Group 20"/>
            <p:cNvGrpSpPr/>
            <p:nvPr/>
          </p:nvGrpSpPr>
          <p:grpSpPr>
            <a:xfrm>
              <a:off x="1077012" y="4459996"/>
              <a:ext cx="1548361" cy="319226"/>
              <a:chOff x="1958470" y="3598048"/>
              <a:chExt cx="1548361" cy="31922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2" name="Rectangle 21"/>
              <p:cNvSpPr/>
              <p:nvPr/>
            </p:nvSpPr>
            <p:spPr>
              <a:xfrm flipH="1">
                <a:off x="1958470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2268618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2576387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flipH="1">
                <a:off x="2886535" y="360052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flipH="1">
                <a:off x="3196683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2644308" y="4433741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2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1107782" y="4490629"/>
              <a:ext cx="1486907" cy="264271"/>
              <a:chOff x="1108267" y="3417001"/>
              <a:chExt cx="1486907" cy="264271"/>
            </a:xfrm>
            <a:solidFill>
              <a:srgbClr val="C6D9F1"/>
            </a:solidFill>
          </p:grpSpPr>
          <p:sp>
            <p:nvSpPr>
              <p:cNvPr id="240" name="Rectangle 239"/>
              <p:cNvSpPr/>
              <p:nvPr/>
            </p:nvSpPr>
            <p:spPr>
              <a:xfrm flipH="1">
                <a:off x="2526251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 flipH="1">
                <a:off x="243675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 flipH="1">
                <a:off x="234957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 flipH="1">
                <a:off x="221896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flipH="1">
                <a:off x="2129463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flipH="1">
                <a:off x="1903566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flipH="1">
                <a:off x="181406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flipH="1">
                <a:off x="172688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flipH="1">
                <a:off x="1903566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flipH="1">
                <a:off x="181406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flipH="1">
                <a:off x="172688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flipH="1">
                <a:off x="1903832" y="360669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flipH="1">
                <a:off x="1595094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flipH="1">
                <a:off x="1284946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flipH="1">
                <a:off x="1195447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 flipH="1">
                <a:off x="1108267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flipH="1">
                <a:off x="1284946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6" name="Group 395"/>
          <p:cNvGrpSpPr/>
          <p:nvPr/>
        </p:nvGrpSpPr>
        <p:grpSpPr>
          <a:xfrm>
            <a:off x="1061572" y="4504504"/>
            <a:ext cx="2013535" cy="369332"/>
            <a:chOff x="766864" y="4801832"/>
            <a:chExt cx="2013535" cy="369332"/>
          </a:xfrm>
        </p:grpSpPr>
        <p:grpSp>
          <p:nvGrpSpPr>
            <p:cNvPr id="27" name="Group 26"/>
            <p:cNvGrpSpPr/>
            <p:nvPr/>
          </p:nvGrpSpPr>
          <p:grpSpPr>
            <a:xfrm>
              <a:off x="766864" y="4828377"/>
              <a:ext cx="1548361" cy="319226"/>
              <a:chOff x="1958470" y="3598048"/>
              <a:chExt cx="1548361" cy="31922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8" name="Rectangle 27"/>
              <p:cNvSpPr/>
              <p:nvPr/>
            </p:nvSpPr>
            <p:spPr>
              <a:xfrm flipH="1">
                <a:off x="1958470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2268618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2576387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H="1">
                <a:off x="2886535" y="360052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H="1">
                <a:off x="3196683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2343514" y="4801832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3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799702" y="4855439"/>
              <a:ext cx="1484923" cy="265039"/>
              <a:chOff x="802962" y="3417001"/>
              <a:chExt cx="1484923" cy="265039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80" name="Rectangle 279"/>
              <p:cNvSpPr/>
              <p:nvPr/>
            </p:nvSpPr>
            <p:spPr>
              <a:xfrm flipH="1">
                <a:off x="2218962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flipH="1">
                <a:off x="2129463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flipH="1">
                <a:off x="1903566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flipH="1">
                <a:off x="181406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flipH="1">
                <a:off x="172688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flipH="1">
                <a:off x="1903566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flipH="1">
                <a:off x="181406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flipH="1">
                <a:off x="172688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flipH="1">
                <a:off x="1903832" y="360669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 flipH="1">
                <a:off x="1595094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 flipH="1">
                <a:off x="1284946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 flipH="1">
                <a:off x="1195447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 flipH="1">
                <a:off x="1108267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 flipH="1">
                <a:off x="1284946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 flipH="1">
                <a:off x="979641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flipH="1">
                <a:off x="890142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flipH="1">
                <a:off x="802962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flipH="1">
                <a:off x="979641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flipH="1">
                <a:off x="890142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flipH="1">
                <a:off x="802962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flipH="1">
                <a:off x="979907" y="360745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flipH="1">
                <a:off x="890408" y="360745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flipH="1">
                <a:off x="803228" y="360745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751424" y="4914366"/>
            <a:ext cx="2014101" cy="369332"/>
            <a:chOff x="456716" y="5171164"/>
            <a:chExt cx="2014101" cy="369332"/>
          </a:xfrm>
        </p:grpSpPr>
        <p:grpSp>
          <p:nvGrpSpPr>
            <p:cNvPr id="33" name="Group 32"/>
            <p:cNvGrpSpPr/>
            <p:nvPr/>
          </p:nvGrpSpPr>
          <p:grpSpPr>
            <a:xfrm>
              <a:off x="456716" y="5193016"/>
              <a:ext cx="1548361" cy="319226"/>
              <a:chOff x="1958470" y="3598048"/>
              <a:chExt cx="1548361" cy="319226"/>
            </a:xfrm>
            <a:solidFill>
              <a:srgbClr val="FDEADA"/>
            </a:solidFill>
          </p:grpSpPr>
          <p:sp>
            <p:nvSpPr>
              <p:cNvPr id="34" name="Rectangle 33"/>
              <p:cNvSpPr/>
              <p:nvPr/>
            </p:nvSpPr>
            <p:spPr>
              <a:xfrm flipH="1">
                <a:off x="1958470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2268618" y="359804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flipH="1">
                <a:off x="2576387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2886535" y="3600528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3196683" y="3600186"/>
                <a:ext cx="310148" cy="316746"/>
              </a:xfrm>
              <a:prstGeom prst="rect">
                <a:avLst/>
              </a:prstGeom>
              <a:grp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2033932" y="5171164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4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486893" y="5220079"/>
              <a:ext cx="1483917" cy="265039"/>
              <a:chOff x="488838" y="3417001"/>
              <a:chExt cx="1483917" cy="265039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19" name="Rectangle 318"/>
              <p:cNvSpPr/>
              <p:nvPr/>
            </p:nvSpPr>
            <p:spPr>
              <a:xfrm flipH="1">
                <a:off x="1903566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flipH="1">
                <a:off x="181406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flipH="1">
                <a:off x="1726887" y="341700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flipH="1">
                <a:off x="1903566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flipH="1">
                <a:off x="181406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flipH="1">
                <a:off x="1726887" y="3512265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flipH="1">
                <a:off x="1903832" y="3606691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 flipH="1">
                <a:off x="1595094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 flipH="1">
                <a:off x="1284946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 flipH="1">
                <a:off x="1195447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flipH="1">
                <a:off x="1108267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flipH="1">
                <a:off x="1284946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flipH="1">
                <a:off x="979641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flipH="1">
                <a:off x="890142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flipH="1">
                <a:off x="802962" y="341776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flipH="1">
                <a:off x="979641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flipH="1">
                <a:off x="890142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flipH="1">
                <a:off x="802962" y="3513033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flipH="1">
                <a:off x="979907" y="360745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flipH="1">
                <a:off x="890408" y="360745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flipH="1">
                <a:off x="803228" y="3607459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flipH="1">
                <a:off x="665517" y="3417770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flipH="1">
                <a:off x="576018" y="3417770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flipH="1">
                <a:off x="488838" y="3417770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flipH="1">
                <a:off x="665517" y="3513034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flipH="1">
                <a:off x="576018" y="3513034"/>
                <a:ext cx="68923" cy="74581"/>
              </a:xfrm>
              <a:prstGeom prst="rect">
                <a:avLst/>
              </a:prstGeom>
              <a:grp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0" name="Group 399"/>
          <p:cNvGrpSpPr/>
          <p:nvPr/>
        </p:nvGrpSpPr>
        <p:grpSpPr>
          <a:xfrm>
            <a:off x="-1465173" y="3330455"/>
            <a:ext cx="865031" cy="264271"/>
            <a:chOff x="1667047" y="3704874"/>
            <a:chExt cx="865031" cy="264271"/>
          </a:xfrm>
        </p:grpSpPr>
        <p:grpSp>
          <p:nvGrpSpPr>
            <p:cNvPr id="401" name="Group 400"/>
            <p:cNvGrpSpPr/>
            <p:nvPr/>
          </p:nvGrpSpPr>
          <p:grpSpPr>
            <a:xfrm>
              <a:off x="2286476" y="3704874"/>
              <a:ext cx="245602" cy="169845"/>
              <a:chOff x="1107782" y="3708843"/>
              <a:chExt cx="245602" cy="169845"/>
            </a:xfrm>
          </p:grpSpPr>
          <p:sp>
            <p:nvSpPr>
              <p:cNvPr id="418" name="Rectangle 417"/>
              <p:cNvSpPr/>
              <p:nvPr/>
            </p:nvSpPr>
            <p:spPr>
              <a:xfrm flipH="1">
                <a:off x="1284461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 flipH="1">
                <a:off x="1194962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 flipH="1">
                <a:off x="1107782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 flipH="1">
                <a:off x="1284461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981171" y="3704874"/>
              <a:ext cx="245868" cy="264271"/>
              <a:chOff x="802477" y="3708843"/>
              <a:chExt cx="245868" cy="264271"/>
            </a:xfrm>
          </p:grpSpPr>
          <p:sp>
            <p:nvSpPr>
              <p:cNvPr id="409" name="Rectangle 408"/>
              <p:cNvSpPr/>
              <p:nvPr/>
            </p:nvSpPr>
            <p:spPr>
              <a:xfrm flipH="1">
                <a:off x="979156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 flipH="1">
                <a:off x="889657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 flipH="1">
                <a:off x="802477" y="370884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 flipH="1">
                <a:off x="979156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 flipH="1">
                <a:off x="889657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 flipH="1">
                <a:off x="802477" y="3804107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 flipH="1">
                <a:off x="979422" y="389853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 flipH="1">
                <a:off x="889923" y="389853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 flipH="1">
                <a:off x="802743" y="3898533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667047" y="3704875"/>
              <a:ext cx="245602" cy="169845"/>
              <a:chOff x="488353" y="3708844"/>
              <a:chExt cx="245602" cy="169845"/>
            </a:xfrm>
          </p:grpSpPr>
          <p:sp>
            <p:nvSpPr>
              <p:cNvPr id="404" name="Rectangle 403"/>
              <p:cNvSpPr/>
              <p:nvPr/>
            </p:nvSpPr>
            <p:spPr>
              <a:xfrm flipH="1">
                <a:off x="665032" y="3708844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flipH="1">
                <a:off x="575533" y="3708844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flipH="1">
                <a:off x="488353" y="3708844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flipH="1">
                <a:off x="665032" y="3804108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 flipH="1">
                <a:off x="575533" y="3804108"/>
                <a:ext cx="68923" cy="745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0" name="Rounded Rectangle 439"/>
          <p:cNvSpPr/>
          <p:nvPr/>
        </p:nvSpPr>
        <p:spPr>
          <a:xfrm>
            <a:off x="1288856" y="3663868"/>
            <a:ext cx="2407505" cy="840636"/>
          </a:xfrm>
          <a:prstGeom prst="roundRect">
            <a:avLst>
              <a:gd name="adj" fmla="val 1126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ounded Rectangle 441"/>
          <p:cNvSpPr/>
          <p:nvPr/>
        </p:nvSpPr>
        <p:spPr>
          <a:xfrm>
            <a:off x="675880" y="4464570"/>
            <a:ext cx="2403831" cy="875628"/>
          </a:xfrm>
          <a:prstGeom prst="roundRect">
            <a:avLst>
              <a:gd name="adj" fmla="val 1126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4" name="Group 463"/>
          <p:cNvGrpSpPr/>
          <p:nvPr/>
        </p:nvGrpSpPr>
        <p:grpSpPr>
          <a:xfrm>
            <a:off x="3092041" y="4570671"/>
            <a:ext cx="2774887" cy="651006"/>
            <a:chOff x="2981071" y="4570671"/>
            <a:chExt cx="2774887" cy="651006"/>
          </a:xfrm>
        </p:grpSpPr>
        <p:grpSp>
          <p:nvGrpSpPr>
            <p:cNvPr id="447" name="Group 446"/>
            <p:cNvGrpSpPr/>
            <p:nvPr/>
          </p:nvGrpSpPr>
          <p:grpSpPr>
            <a:xfrm>
              <a:off x="4113740" y="4570671"/>
              <a:ext cx="1642218" cy="651006"/>
              <a:chOff x="4113740" y="4767792"/>
              <a:chExt cx="1642218" cy="840636"/>
            </a:xfrm>
          </p:grpSpPr>
          <p:sp>
            <p:nvSpPr>
              <p:cNvPr id="445" name="Rounded Rectangle 444"/>
              <p:cNvSpPr/>
              <p:nvPr/>
            </p:nvSpPr>
            <p:spPr>
              <a:xfrm>
                <a:off x="4113740" y="4767792"/>
                <a:ext cx="1642218" cy="840636"/>
              </a:xfrm>
              <a:prstGeom prst="roundRect">
                <a:avLst>
                  <a:gd name="adj" fmla="val 11266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TextBox 445"/>
              <p:cNvSpPr txBox="1"/>
              <p:nvPr/>
            </p:nvSpPr>
            <p:spPr>
              <a:xfrm>
                <a:off x="4231185" y="4914442"/>
                <a:ext cx="1133841" cy="476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Worker B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</p:grpSp>
        <p:cxnSp>
          <p:nvCxnSpPr>
            <p:cNvPr id="450" name="Straight Arrow Connector 449"/>
            <p:cNvCxnSpPr>
              <a:stCxn id="442" idx="3"/>
              <a:endCxn id="445" idx="1"/>
            </p:cNvCxnSpPr>
            <p:nvPr/>
          </p:nvCxnSpPr>
          <p:spPr>
            <a:xfrm flipV="1">
              <a:off x="2981071" y="4896174"/>
              <a:ext cx="1132669" cy="621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Group 462"/>
          <p:cNvGrpSpPr/>
          <p:nvPr/>
        </p:nvGrpSpPr>
        <p:grpSpPr>
          <a:xfrm>
            <a:off x="3708691" y="3758683"/>
            <a:ext cx="2139823" cy="651006"/>
            <a:chOff x="3597721" y="3758683"/>
            <a:chExt cx="2139823" cy="651006"/>
          </a:xfrm>
        </p:grpSpPr>
        <p:grpSp>
          <p:nvGrpSpPr>
            <p:cNvPr id="453" name="Group 452"/>
            <p:cNvGrpSpPr/>
            <p:nvPr/>
          </p:nvGrpSpPr>
          <p:grpSpPr>
            <a:xfrm>
              <a:off x="4095326" y="3758683"/>
              <a:ext cx="1642218" cy="651006"/>
              <a:chOff x="4113740" y="4767792"/>
              <a:chExt cx="1642218" cy="840636"/>
            </a:xfrm>
          </p:grpSpPr>
          <p:sp>
            <p:nvSpPr>
              <p:cNvPr id="454" name="Rounded Rectangle 453"/>
              <p:cNvSpPr/>
              <p:nvPr/>
            </p:nvSpPr>
            <p:spPr>
              <a:xfrm>
                <a:off x="4113740" y="4767792"/>
                <a:ext cx="1642218" cy="840636"/>
              </a:xfrm>
              <a:prstGeom prst="roundRect">
                <a:avLst>
                  <a:gd name="adj" fmla="val 11266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4231185" y="4914442"/>
                <a:ext cx="113384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Worker A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</p:grpSp>
        <p:cxnSp>
          <p:nvCxnSpPr>
            <p:cNvPr id="456" name="Straight Arrow Connector 455"/>
            <p:cNvCxnSpPr>
              <a:stCxn id="440" idx="3"/>
              <a:endCxn id="454" idx="1"/>
            </p:cNvCxnSpPr>
            <p:nvPr/>
          </p:nvCxnSpPr>
          <p:spPr>
            <a:xfrm>
              <a:off x="3597721" y="4084186"/>
              <a:ext cx="497605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Group 464"/>
          <p:cNvGrpSpPr/>
          <p:nvPr/>
        </p:nvGrpSpPr>
        <p:grpSpPr>
          <a:xfrm>
            <a:off x="6072920" y="3739566"/>
            <a:ext cx="2793588" cy="1517112"/>
            <a:chOff x="5961950" y="3739566"/>
            <a:chExt cx="2793588" cy="1517112"/>
          </a:xfrm>
        </p:grpSpPr>
        <p:sp>
          <p:nvSpPr>
            <p:cNvPr id="460" name="Right Brace 459"/>
            <p:cNvSpPr/>
            <p:nvPr/>
          </p:nvSpPr>
          <p:spPr>
            <a:xfrm>
              <a:off x="5961950" y="3739566"/>
              <a:ext cx="226375" cy="1517112"/>
            </a:xfrm>
            <a:prstGeom prst="rightBrace">
              <a:avLst>
                <a:gd name="adj1" fmla="val 42444"/>
                <a:gd name="adj2" fmla="val 50621"/>
              </a:avLst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317767" y="4176051"/>
              <a:ext cx="24377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Synchronise to output results in order</a:t>
              </a:r>
              <a:endParaRPr lang="en-US" sz="1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856" y="3895506"/>
            <a:ext cx="94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Task</a:t>
            </a:r>
            <a:endParaRPr lang="en-US" sz="2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-175319" y="4673915"/>
            <a:ext cx="86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Task</a:t>
            </a:r>
            <a:endParaRPr lang="en-US" sz="2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Processing with Sliding Windows</a:t>
            </a:r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1283787" y="5938398"/>
            <a:ext cx="6587467" cy="462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46800" rIns="0">
            <a:spAutoFit/>
          </a:bodyPr>
          <a:lstStyle/>
          <a:p>
            <a:pPr algn="ctr">
              <a:buSzTx/>
            </a:pPr>
            <a:r>
              <a:rPr lang="en-GB" smtClean="0">
                <a:solidFill>
                  <a:schemeClr val="tx1"/>
                </a:solidFill>
                <a:sym typeface="Wingdings 2"/>
              </a:rPr>
              <a:t> Leads </a:t>
            </a:r>
            <a:r>
              <a:rPr lang="en-GB" dirty="0" smtClean="0">
                <a:solidFill>
                  <a:schemeClr val="tx1"/>
                </a:solidFill>
                <a:sym typeface="Wingdings 2"/>
              </a:rPr>
              <a:t>to </a:t>
            </a:r>
            <a:r>
              <a:rPr lang="en-GB" b="1" dirty="0" smtClean="0">
                <a:solidFill>
                  <a:schemeClr val="tx1"/>
                </a:solidFill>
                <a:sym typeface="Wingdings 2"/>
              </a:rPr>
              <a:t>redundant computation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6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1496E-7 4.33696E-6 L 0.24562 4.33696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  <p:bldP spid="442" grpId="0" animBg="1"/>
      <p:bldP spid="3" grpId="0"/>
      <p:bldP spid="226" grpId="0"/>
      <p:bldP spid="2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 Redundant Computation with Panes</a:t>
            </a:r>
            <a:endParaRPr lang="en-US" dirty="0"/>
          </a:p>
        </p:txBody>
      </p:sp>
      <p:sp>
        <p:nvSpPr>
          <p:cNvPr id="601" name="Content Placeholder 5"/>
          <p:cNvSpPr>
            <a:spLocks noGrp="1"/>
          </p:cNvSpPr>
          <p:nvPr>
            <p:ph idx="1"/>
          </p:nvPr>
        </p:nvSpPr>
        <p:spPr>
          <a:xfrm>
            <a:off x="468313" y="1248031"/>
            <a:ext cx="8207375" cy="5060693"/>
          </a:xfrm>
        </p:spPr>
        <p:txBody>
          <a:bodyPr/>
          <a:lstStyle/>
          <a:p>
            <a:r>
              <a:rPr lang="en-US" b="1" dirty="0" smtClean="0">
                <a:solidFill>
                  <a:srgbClr val="FF8000"/>
                </a:solidFill>
              </a:rPr>
              <a:t>Pane:</a:t>
            </a:r>
            <a:r>
              <a:rPr lang="en-US" dirty="0" smtClean="0">
                <a:solidFill>
                  <a:srgbClr val="FF8000"/>
                </a:solidFill>
              </a:rPr>
              <a:t> </a:t>
            </a:r>
            <a:r>
              <a:rPr lang="en-US" dirty="0" smtClean="0"/>
              <a:t>smallest unit of parallelism without data dependencies based on window semantics</a:t>
            </a:r>
          </a:p>
          <a:p>
            <a:pPr lvl="1"/>
            <a:r>
              <a:rPr lang="en-US" dirty="0" smtClean="0"/>
              <a:t>Pane size = </a:t>
            </a:r>
            <a:r>
              <a:rPr lang="en-US" dirty="0" err="1" smtClean="0"/>
              <a:t>gcd</a:t>
            </a:r>
            <a:r>
              <a:rPr lang="en-US" dirty="0" smtClean="0"/>
              <a:t> (window size, slide)</a:t>
            </a:r>
          </a:p>
        </p:txBody>
      </p:sp>
      <p:grpSp>
        <p:nvGrpSpPr>
          <p:cNvPr id="444" name="Group 443"/>
          <p:cNvGrpSpPr/>
          <p:nvPr/>
        </p:nvGrpSpPr>
        <p:grpSpPr>
          <a:xfrm>
            <a:off x="1203860" y="3148361"/>
            <a:ext cx="2475636" cy="70665"/>
            <a:chOff x="770517" y="3108831"/>
            <a:chExt cx="2475636" cy="110356"/>
          </a:xfrm>
        </p:grpSpPr>
        <p:cxnSp>
          <p:nvCxnSpPr>
            <p:cNvPr id="445" name="Straight Connector 444"/>
            <p:cNvCxnSpPr/>
            <p:nvPr/>
          </p:nvCxnSpPr>
          <p:spPr>
            <a:xfrm>
              <a:off x="770517" y="3127695"/>
              <a:ext cx="247563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2936005" y="3127695"/>
              <a:ext cx="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2631078" y="3127695"/>
              <a:ext cx="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2318088" y="3127695"/>
              <a:ext cx="317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2007940" y="3115029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3246153" y="3108831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1700962" y="3115029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1390814" y="3115029"/>
              <a:ext cx="0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1078287" y="3127695"/>
              <a:ext cx="0" cy="91492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770517" y="3108831"/>
              <a:ext cx="1" cy="10415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5" name="TextBox 454"/>
          <p:cNvSpPr txBox="1"/>
          <p:nvPr/>
        </p:nvSpPr>
        <p:spPr>
          <a:xfrm>
            <a:off x="3227104" y="2876889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1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2931722" y="2876889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2612357" y="2876889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3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2302209" y="287688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4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2001905" y="2876889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5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691757" y="2875400"/>
            <a:ext cx="2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6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461" name="TextBox 460"/>
          <p:cNvSpPr txBox="1"/>
          <p:nvPr/>
        </p:nvSpPr>
        <p:spPr>
          <a:xfrm>
            <a:off x="1374308" y="28754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7</a:t>
            </a:r>
            <a:endParaRPr lang="en-US" sz="12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grpSp>
        <p:nvGrpSpPr>
          <p:cNvPr id="462" name="Group 461"/>
          <p:cNvGrpSpPr/>
          <p:nvPr/>
        </p:nvGrpSpPr>
        <p:grpSpPr>
          <a:xfrm>
            <a:off x="3399771" y="3230833"/>
            <a:ext cx="245602" cy="169845"/>
            <a:chOff x="2652626" y="3708075"/>
            <a:chExt cx="245602" cy="169845"/>
          </a:xfrm>
        </p:grpSpPr>
        <p:sp>
          <p:nvSpPr>
            <p:cNvPr id="463" name="Rectangle 462"/>
            <p:cNvSpPr/>
            <p:nvPr/>
          </p:nvSpPr>
          <p:spPr>
            <a:xfrm flipH="1">
              <a:off x="2829305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 flipH="1">
              <a:off x="2739806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 flipH="1">
              <a:off x="2652626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 flipH="1">
              <a:off x="2829305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 flipH="1">
              <a:off x="2739806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3096232" y="3230833"/>
            <a:ext cx="245602" cy="74581"/>
            <a:chOff x="2349087" y="3708075"/>
            <a:chExt cx="245602" cy="74581"/>
          </a:xfrm>
        </p:grpSpPr>
        <p:sp>
          <p:nvSpPr>
            <p:cNvPr id="469" name="Rectangle 468"/>
            <p:cNvSpPr/>
            <p:nvPr/>
          </p:nvSpPr>
          <p:spPr>
            <a:xfrm flipH="1">
              <a:off x="2525766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 flipH="1">
              <a:off x="2436267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 flipH="1">
              <a:off x="2349087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876123" y="3230833"/>
            <a:ext cx="158422" cy="74581"/>
            <a:chOff x="2128978" y="3708075"/>
            <a:chExt cx="158422" cy="74581"/>
          </a:xfrm>
        </p:grpSpPr>
        <p:sp>
          <p:nvSpPr>
            <p:cNvPr id="473" name="Rectangle 472"/>
            <p:cNvSpPr/>
            <p:nvPr/>
          </p:nvSpPr>
          <p:spPr>
            <a:xfrm flipH="1">
              <a:off x="2218477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 flipH="1">
              <a:off x="2128978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2473547" y="3230833"/>
            <a:ext cx="245868" cy="264271"/>
            <a:chOff x="1726402" y="3708075"/>
            <a:chExt cx="245868" cy="264271"/>
          </a:xfrm>
        </p:grpSpPr>
        <p:sp>
          <p:nvSpPr>
            <p:cNvPr id="476" name="Rectangle 475"/>
            <p:cNvSpPr/>
            <p:nvPr/>
          </p:nvSpPr>
          <p:spPr>
            <a:xfrm flipH="1">
              <a:off x="1903081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 flipH="1">
              <a:off x="1813582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 flipH="1">
              <a:off x="1726402" y="370807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 flipH="1">
              <a:off x="1903081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 flipH="1">
              <a:off x="1813582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 flipH="1">
              <a:off x="1726402" y="3803339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 flipH="1">
              <a:off x="1903347" y="3897765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3" name="Rectangle 482"/>
          <p:cNvSpPr/>
          <p:nvPr/>
        </p:nvSpPr>
        <p:spPr>
          <a:xfrm flipH="1">
            <a:off x="2341754" y="3231601"/>
            <a:ext cx="68923" cy="74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5" name="Group 484"/>
          <p:cNvGrpSpPr/>
          <p:nvPr/>
        </p:nvGrpSpPr>
        <p:grpSpPr>
          <a:xfrm>
            <a:off x="1854927" y="3231601"/>
            <a:ext cx="245602" cy="169845"/>
            <a:chOff x="1107782" y="3708843"/>
            <a:chExt cx="245602" cy="169845"/>
          </a:xfrm>
        </p:grpSpPr>
        <p:sp>
          <p:nvSpPr>
            <p:cNvPr id="502" name="Rectangle 501"/>
            <p:cNvSpPr/>
            <p:nvPr/>
          </p:nvSpPr>
          <p:spPr>
            <a:xfrm flipH="1">
              <a:off x="1284461" y="370884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 flipH="1">
              <a:off x="1194962" y="370884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 flipH="1">
              <a:off x="1107782" y="370884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 flipH="1">
              <a:off x="1284461" y="3804107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1549622" y="3231601"/>
            <a:ext cx="245868" cy="264271"/>
            <a:chOff x="802477" y="3708843"/>
            <a:chExt cx="245868" cy="264271"/>
          </a:xfrm>
        </p:grpSpPr>
        <p:sp>
          <p:nvSpPr>
            <p:cNvPr id="493" name="Rectangle 492"/>
            <p:cNvSpPr/>
            <p:nvPr/>
          </p:nvSpPr>
          <p:spPr>
            <a:xfrm flipH="1">
              <a:off x="979156" y="370884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 flipH="1">
              <a:off x="889657" y="370884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 flipH="1">
              <a:off x="802477" y="370884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 flipH="1">
              <a:off x="979156" y="3804107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 flipH="1">
              <a:off x="889657" y="3804107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 flipH="1">
              <a:off x="802477" y="3804107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 flipH="1">
              <a:off x="979422" y="389853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 flipH="1">
              <a:off x="889923" y="389853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 flipH="1">
              <a:off x="802743" y="3898533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1235498" y="3231602"/>
            <a:ext cx="245602" cy="169845"/>
            <a:chOff x="488353" y="3708844"/>
            <a:chExt cx="245602" cy="169845"/>
          </a:xfrm>
        </p:grpSpPr>
        <p:sp>
          <p:nvSpPr>
            <p:cNvPr id="488" name="Rectangle 487"/>
            <p:cNvSpPr/>
            <p:nvPr/>
          </p:nvSpPr>
          <p:spPr>
            <a:xfrm flipH="1">
              <a:off x="665032" y="3708844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 flipH="1">
              <a:off x="575533" y="3708844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 flipH="1">
              <a:off x="488353" y="3708844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 flipH="1">
              <a:off x="665032" y="3804108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 flipH="1">
              <a:off x="575533" y="3804108"/>
              <a:ext cx="68923" cy="745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2" name="TextBox 831"/>
          <p:cNvSpPr txBox="1"/>
          <p:nvPr/>
        </p:nvSpPr>
        <p:spPr>
          <a:xfrm>
            <a:off x="3679986" y="3571663"/>
            <a:ext cx="386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Helvetica Light"/>
                <a:cs typeface="Helvetica Light"/>
              </a:rPr>
              <a:t>p</a:t>
            </a:r>
            <a:r>
              <a:rPr lang="en-US" sz="1600" baseline="-250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1</a:t>
            </a:r>
            <a:endParaRPr lang="en-US" sz="1600" baseline="-250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69838" y="3609829"/>
            <a:ext cx="310148" cy="316746"/>
            <a:chOff x="2917401" y="3708683"/>
            <a:chExt cx="310148" cy="316746"/>
          </a:xfrm>
        </p:grpSpPr>
        <p:sp>
          <p:nvSpPr>
            <p:cNvPr id="838" name="Rectangle 837"/>
            <p:cNvSpPr/>
            <p:nvPr/>
          </p:nvSpPr>
          <p:spPr>
            <a:xfrm flipH="1">
              <a:off x="2917401" y="3708683"/>
              <a:ext cx="310148" cy="3167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 flipH="1">
              <a:off x="3118957" y="3733343"/>
              <a:ext cx="68923" cy="745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 flipH="1">
              <a:off x="3029458" y="3733343"/>
              <a:ext cx="68923" cy="745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 flipH="1">
              <a:off x="2942278" y="3733343"/>
              <a:ext cx="68923" cy="745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 flipH="1">
              <a:off x="3118957" y="3828607"/>
              <a:ext cx="68923" cy="745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 flipH="1">
              <a:off x="3029458" y="3828607"/>
              <a:ext cx="68923" cy="745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9690" y="3898641"/>
            <a:ext cx="699508" cy="341449"/>
            <a:chOff x="2607253" y="3997495"/>
            <a:chExt cx="699508" cy="341449"/>
          </a:xfrm>
        </p:grpSpPr>
        <p:sp>
          <p:nvSpPr>
            <p:cNvPr id="831" name="TextBox 830"/>
            <p:cNvSpPr txBox="1"/>
            <p:nvPr/>
          </p:nvSpPr>
          <p:spPr>
            <a:xfrm>
              <a:off x="2916911" y="399749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2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07253" y="4022198"/>
              <a:ext cx="310148" cy="316746"/>
              <a:chOff x="2607253" y="4116983"/>
              <a:chExt cx="310148" cy="316746"/>
            </a:xfrm>
          </p:grpSpPr>
          <p:sp>
            <p:nvSpPr>
              <p:cNvPr id="837" name="Rectangle 836"/>
              <p:cNvSpPr/>
              <p:nvPr/>
            </p:nvSpPr>
            <p:spPr>
              <a:xfrm flipH="1">
                <a:off x="2607253" y="4116983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/>
              <p:cNvSpPr/>
              <p:nvPr/>
            </p:nvSpPr>
            <p:spPr>
              <a:xfrm flipH="1">
                <a:off x="2815418" y="4141985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/>
              <p:cNvSpPr/>
              <p:nvPr/>
            </p:nvSpPr>
            <p:spPr>
              <a:xfrm flipH="1">
                <a:off x="2725919" y="4141985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 flipH="1">
                <a:off x="2638739" y="4141985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751921" y="4214455"/>
            <a:ext cx="699998" cy="344916"/>
            <a:chOff x="2299484" y="4313309"/>
            <a:chExt cx="699998" cy="344916"/>
          </a:xfrm>
        </p:grpSpPr>
        <p:sp>
          <p:nvSpPr>
            <p:cNvPr id="830" name="TextBox 829"/>
            <p:cNvSpPr txBox="1"/>
            <p:nvPr/>
          </p:nvSpPr>
          <p:spPr>
            <a:xfrm>
              <a:off x="2609632" y="431330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3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99484" y="4341479"/>
              <a:ext cx="310148" cy="316746"/>
              <a:chOff x="2299484" y="4531049"/>
              <a:chExt cx="310148" cy="316746"/>
            </a:xfrm>
          </p:grpSpPr>
          <p:sp>
            <p:nvSpPr>
              <p:cNvPr id="834" name="Rectangle 833"/>
              <p:cNvSpPr/>
              <p:nvPr/>
            </p:nvSpPr>
            <p:spPr>
              <a:xfrm flipH="1">
                <a:off x="2299484" y="4531049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 flipH="1">
                <a:off x="2508129" y="4558189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 flipH="1">
                <a:off x="2418630" y="4558189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447307" y="4531201"/>
            <a:ext cx="699998" cy="338554"/>
            <a:chOff x="1994870" y="4630055"/>
            <a:chExt cx="699998" cy="338554"/>
          </a:xfrm>
        </p:grpSpPr>
        <p:sp>
          <p:nvSpPr>
            <p:cNvPr id="829" name="TextBox 828"/>
            <p:cNvSpPr txBox="1"/>
            <p:nvPr/>
          </p:nvSpPr>
          <p:spPr>
            <a:xfrm>
              <a:off x="2305018" y="463005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4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94870" y="4651863"/>
              <a:ext cx="310148" cy="316746"/>
              <a:chOff x="1994870" y="4936218"/>
              <a:chExt cx="310148" cy="316746"/>
            </a:xfrm>
          </p:grpSpPr>
          <p:sp>
            <p:nvSpPr>
              <p:cNvPr id="833" name="Rectangle 832"/>
              <p:cNvSpPr/>
              <p:nvPr/>
            </p:nvSpPr>
            <p:spPr>
              <a:xfrm flipH="1">
                <a:off x="1994870" y="4936218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 flipH="1">
                <a:off x="2198267" y="4963358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 flipH="1">
                <a:off x="2108768" y="4963358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 flipH="1">
                <a:off x="2021588" y="4963358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 flipH="1">
                <a:off x="2198267" y="505862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 flipH="1">
                <a:off x="2108768" y="505862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 flipH="1">
                <a:off x="2021588" y="505862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/>
              <p:cNvSpPr/>
              <p:nvPr/>
            </p:nvSpPr>
            <p:spPr>
              <a:xfrm flipH="1">
                <a:off x="2198533" y="5153048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123971" y="4822425"/>
            <a:ext cx="701082" cy="348320"/>
            <a:chOff x="1671534" y="4921279"/>
            <a:chExt cx="701082" cy="348320"/>
          </a:xfrm>
        </p:grpSpPr>
        <p:sp>
          <p:nvSpPr>
            <p:cNvPr id="633" name="TextBox 632"/>
            <p:cNvSpPr txBox="1"/>
            <p:nvPr/>
          </p:nvSpPr>
          <p:spPr>
            <a:xfrm>
              <a:off x="1982766" y="492127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5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1534" y="4952853"/>
              <a:ext cx="310148" cy="316746"/>
              <a:chOff x="1671534" y="5338312"/>
              <a:chExt cx="310148" cy="316746"/>
            </a:xfrm>
          </p:grpSpPr>
          <p:sp>
            <p:nvSpPr>
              <p:cNvPr id="656" name="Rectangle 655"/>
              <p:cNvSpPr/>
              <p:nvPr/>
            </p:nvSpPr>
            <p:spPr>
              <a:xfrm flipH="1">
                <a:off x="1671534" y="5338312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 flipH="1">
                <a:off x="1875816" y="536656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817383" y="5127882"/>
            <a:ext cx="699998" cy="350129"/>
            <a:chOff x="1364946" y="5226736"/>
            <a:chExt cx="699998" cy="350129"/>
          </a:xfrm>
        </p:grpSpPr>
        <p:sp>
          <p:nvSpPr>
            <p:cNvPr id="632" name="TextBox 631"/>
            <p:cNvSpPr txBox="1"/>
            <p:nvPr/>
          </p:nvSpPr>
          <p:spPr>
            <a:xfrm>
              <a:off x="1675094" y="52267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6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64946" y="5260119"/>
              <a:ext cx="310148" cy="316746"/>
              <a:chOff x="1364946" y="5734044"/>
              <a:chExt cx="310148" cy="316746"/>
            </a:xfrm>
          </p:grpSpPr>
          <p:sp>
            <p:nvSpPr>
              <p:cNvPr id="655" name="Rectangle 654"/>
              <p:cNvSpPr/>
              <p:nvPr/>
            </p:nvSpPr>
            <p:spPr>
              <a:xfrm flipH="1">
                <a:off x="1364946" y="5734044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 flipH="1">
                <a:off x="1569228" y="576195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 flipH="1">
                <a:off x="1479729" y="576195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 flipH="1">
                <a:off x="1392549" y="5761952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 flipH="1">
                <a:off x="1569228" y="585721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507235" y="5422706"/>
            <a:ext cx="712822" cy="360476"/>
            <a:chOff x="1054798" y="5521560"/>
            <a:chExt cx="712822" cy="360476"/>
          </a:xfrm>
        </p:grpSpPr>
        <p:sp>
          <p:nvSpPr>
            <p:cNvPr id="631" name="TextBox 630"/>
            <p:cNvSpPr txBox="1"/>
            <p:nvPr/>
          </p:nvSpPr>
          <p:spPr>
            <a:xfrm>
              <a:off x="1364946" y="5521560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7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54798" y="5565290"/>
              <a:ext cx="310148" cy="316746"/>
              <a:chOff x="1059683" y="3703536"/>
              <a:chExt cx="310148" cy="316746"/>
            </a:xfrm>
          </p:grpSpPr>
          <p:sp>
            <p:nvSpPr>
              <p:cNvPr id="654" name="Rectangle 653"/>
              <p:cNvSpPr/>
              <p:nvPr/>
            </p:nvSpPr>
            <p:spPr>
              <a:xfrm flipH="1">
                <a:off x="1059683" y="3703536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/>
              <p:cNvSpPr/>
              <p:nvPr/>
            </p:nvSpPr>
            <p:spPr>
              <a:xfrm flipH="1">
                <a:off x="1268808" y="373178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/>
              <p:cNvSpPr/>
              <p:nvPr/>
            </p:nvSpPr>
            <p:spPr>
              <a:xfrm flipH="1">
                <a:off x="1179309" y="373178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 flipH="1">
                <a:off x="1092129" y="373178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Rectangle 798"/>
              <p:cNvSpPr/>
              <p:nvPr/>
            </p:nvSpPr>
            <p:spPr>
              <a:xfrm flipH="1">
                <a:off x="1268808" y="3827050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Rectangle 799"/>
              <p:cNvSpPr/>
              <p:nvPr/>
            </p:nvSpPr>
            <p:spPr>
              <a:xfrm flipH="1">
                <a:off x="1179309" y="3827050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Rectangle 803"/>
              <p:cNvSpPr/>
              <p:nvPr/>
            </p:nvSpPr>
            <p:spPr>
              <a:xfrm flipH="1">
                <a:off x="1092129" y="3827050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Rectangle 804"/>
              <p:cNvSpPr/>
              <p:nvPr/>
            </p:nvSpPr>
            <p:spPr>
              <a:xfrm flipH="1">
                <a:off x="1269074" y="392147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Rectangle 806"/>
              <p:cNvSpPr/>
              <p:nvPr/>
            </p:nvSpPr>
            <p:spPr>
              <a:xfrm flipH="1">
                <a:off x="1179575" y="392147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Rectangle 812"/>
              <p:cNvSpPr/>
              <p:nvPr/>
            </p:nvSpPr>
            <p:spPr>
              <a:xfrm flipH="1">
                <a:off x="1092395" y="3921476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04351" y="5758957"/>
            <a:ext cx="696157" cy="343839"/>
            <a:chOff x="751914" y="5857811"/>
            <a:chExt cx="696157" cy="343839"/>
          </a:xfrm>
        </p:grpSpPr>
        <p:sp>
          <p:nvSpPr>
            <p:cNvPr id="630" name="TextBox 629"/>
            <p:cNvSpPr txBox="1"/>
            <p:nvPr/>
          </p:nvSpPr>
          <p:spPr>
            <a:xfrm>
              <a:off x="1058221" y="585781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p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8</a:t>
              </a:r>
              <a:endParaRPr lang="en-US" sz="16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51914" y="5884904"/>
              <a:ext cx="310148" cy="316746"/>
              <a:chOff x="751914" y="3701398"/>
              <a:chExt cx="310148" cy="316746"/>
            </a:xfrm>
          </p:grpSpPr>
          <p:sp>
            <p:nvSpPr>
              <p:cNvPr id="653" name="Rectangle 652"/>
              <p:cNvSpPr/>
              <p:nvPr/>
            </p:nvSpPr>
            <p:spPr>
              <a:xfrm flipH="1">
                <a:off x="751914" y="3701398"/>
                <a:ext cx="310148" cy="316746"/>
              </a:xfrm>
              <a:prstGeom prst="rect">
                <a:avLst/>
              </a:prstGeom>
              <a:solidFill>
                <a:srgbClr val="FDEADA"/>
              </a:solidFill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Rectangle 813"/>
              <p:cNvSpPr/>
              <p:nvPr/>
            </p:nvSpPr>
            <p:spPr>
              <a:xfrm flipH="1">
                <a:off x="954684" y="3731787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Rectangle 814"/>
              <p:cNvSpPr/>
              <p:nvPr/>
            </p:nvSpPr>
            <p:spPr>
              <a:xfrm flipH="1">
                <a:off x="865185" y="3731787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/>
              <p:cNvSpPr/>
              <p:nvPr/>
            </p:nvSpPr>
            <p:spPr>
              <a:xfrm flipH="1">
                <a:off x="778005" y="3731787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/>
              <p:cNvSpPr/>
              <p:nvPr/>
            </p:nvSpPr>
            <p:spPr>
              <a:xfrm flipH="1">
                <a:off x="954684" y="3827051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Rectangle 824"/>
              <p:cNvSpPr/>
              <p:nvPr/>
            </p:nvSpPr>
            <p:spPr>
              <a:xfrm flipH="1">
                <a:off x="865185" y="3827051"/>
                <a:ext cx="68923" cy="745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9" name="Group 838"/>
          <p:cNvGrpSpPr/>
          <p:nvPr/>
        </p:nvGrpSpPr>
        <p:grpSpPr>
          <a:xfrm>
            <a:off x="4087586" y="3609828"/>
            <a:ext cx="3318268" cy="2492967"/>
            <a:chOff x="5961950" y="3739566"/>
            <a:chExt cx="3318268" cy="1517112"/>
          </a:xfrm>
        </p:grpSpPr>
        <p:sp>
          <p:nvSpPr>
            <p:cNvPr id="842" name="Right Brace 841"/>
            <p:cNvSpPr/>
            <p:nvPr/>
          </p:nvSpPr>
          <p:spPr>
            <a:xfrm>
              <a:off x="5961950" y="3739566"/>
              <a:ext cx="226375" cy="1517112"/>
            </a:xfrm>
            <a:prstGeom prst="rightBrace">
              <a:avLst>
                <a:gd name="adj1" fmla="val 42444"/>
                <a:gd name="adj2" fmla="val 50621"/>
              </a:avLst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6317767" y="4063831"/>
              <a:ext cx="2962451" cy="899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Panes can be processed in parallel</a:t>
              </a:r>
            </a:p>
            <a:p>
              <a:endParaRPr lang="en-US" sz="1800" dirty="0" smtClean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  <a:p>
              <a:r>
                <a:rPr lang="en-US" sz="180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Window results assembled by panes results </a:t>
              </a:r>
              <a:endParaRPr lang="en-US" sz="1800" dirty="0"/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9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Relate Panes to Tasks?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22173"/>
            <a:ext cx="8207375" cy="4986552"/>
          </a:xfrm>
        </p:spPr>
        <p:txBody>
          <a:bodyPr/>
          <a:lstStyle/>
          <a:p>
            <a:r>
              <a:rPr lang="en-US" dirty="0" smtClean="0">
                <a:solidFill>
                  <a:srgbClr val="0080FF"/>
                </a:solidFill>
              </a:rPr>
              <a:t>Spark</a:t>
            </a:r>
            <a:r>
              <a:rPr lang="en-US" dirty="0" smtClean="0"/>
              <a:t> imposes lower bound on window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4E13D-593E-5442-9A25-14772D7BBE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9911625"/>
              </p:ext>
            </p:extLst>
          </p:nvPr>
        </p:nvGraphicFramePr>
        <p:xfrm>
          <a:off x="253745" y="2152689"/>
          <a:ext cx="5639844" cy="285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702453" y="1927212"/>
            <a:ext cx="3973115" cy="331456"/>
            <a:chOff x="1528245" y="3168838"/>
            <a:chExt cx="4110254" cy="33145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528245" y="3494479"/>
              <a:ext cx="3967743" cy="0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595513" y="3436329"/>
              <a:ext cx="0" cy="58150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441665" y="3430514"/>
              <a:ext cx="0" cy="63965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329266" y="3430514"/>
              <a:ext cx="0" cy="63965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490173" y="3436329"/>
              <a:ext cx="0" cy="63965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802440" y="3430514"/>
              <a:ext cx="0" cy="69780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751125" y="3168838"/>
              <a:ext cx="199641" cy="2254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1s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4198" y="3168838"/>
              <a:ext cx="199641" cy="2254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Helvetica Neue Light"/>
                  <a:cs typeface="Helvetica Neue Light"/>
                </a:rPr>
                <a:t>2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96165" y="3168838"/>
              <a:ext cx="199641" cy="2254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Helvetica Neue Light"/>
                  <a:cs typeface="Helvetica Neue Light"/>
                </a:rPr>
                <a:t>3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59762" y="3168838"/>
              <a:ext cx="199641" cy="2254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Helvetica Neue Light"/>
                  <a:cs typeface="Helvetica Neue Light"/>
                </a:rPr>
                <a:t>4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8858" y="3168838"/>
              <a:ext cx="199641" cy="2254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Helvetica Neue Light"/>
                  <a:cs typeface="Helvetica Neue Light"/>
                </a:rPr>
                <a:t>5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1531462" y="3430514"/>
              <a:ext cx="0" cy="69780"/>
            </a:xfrm>
            <a:prstGeom prst="lin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0099FF"/>
                </a:gs>
              </a:gsLst>
              <a:lin ang="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ounded Rectangle 31"/>
          <p:cNvSpPr/>
          <p:nvPr/>
        </p:nvSpPr>
        <p:spPr>
          <a:xfrm>
            <a:off x="6316365" y="1954432"/>
            <a:ext cx="2648030" cy="1188666"/>
          </a:xfrm>
          <a:prstGeom prst="roundRect">
            <a:avLst>
              <a:gd name="adj" fmla="val 1126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tIns="93600" rIns="252000" rtlCol="0" anchor="ctr"/>
          <a:lstStyle/>
          <a:p>
            <a:pPr marL="0" lvl="1"/>
            <a:r>
              <a:rPr lang="en-US" sz="2000" b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Window slide </a:t>
            </a:r>
            <a:r>
              <a:rPr lang="en-US" sz="2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limited by min. </a:t>
            </a:r>
            <a:r>
              <a:rPr lang="en-US" sz="2000" dirty="0">
                <a:solidFill>
                  <a:schemeClr val="tx1"/>
                </a:solidFill>
                <a:latin typeface="Helvetica Neue Light"/>
                <a:cs typeface="Helvetica Neue Light"/>
              </a:rPr>
              <a:t>latency </a:t>
            </a:r>
            <a:r>
              <a:rPr lang="en-US" sz="2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(~500 ms</a:t>
            </a:r>
            <a:r>
              <a:rPr lang="en-US" sz="2000" dirty="0">
                <a:solidFill>
                  <a:schemeClr val="tx1"/>
                </a:solidFill>
                <a:latin typeface="Helvetica Neue Light"/>
                <a:cs typeface="Helvetica Neue Light"/>
              </a:rPr>
              <a:t>)</a:t>
            </a:r>
          </a:p>
          <a:p>
            <a:endParaRPr lang="en-US" sz="1200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16364" y="3285355"/>
            <a:ext cx="2648031" cy="1198809"/>
          </a:xfrm>
          <a:prstGeom prst="roundRect">
            <a:avLst>
              <a:gd name="adj" fmla="val 1126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tIns="46800" rIns="252000" rtlCol="0" anchor="ctr"/>
          <a:lstStyle/>
          <a:p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Micro-</a:t>
            </a:r>
            <a:r>
              <a:rPr lang="en-US" sz="2000" b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batch</a:t>
            </a:r>
            <a:r>
              <a:rPr lang="en-US" sz="2000" dirty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size</a:t>
            </a:r>
            <a:r>
              <a:rPr lang="en-US" sz="2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limited by window slide</a:t>
            </a:r>
            <a:endParaRPr lang="en-US" sz="20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7127295" y="2984116"/>
            <a:ext cx="702605" cy="456764"/>
          </a:xfrm>
          <a:prstGeom prst="upDownArrow">
            <a:avLst>
              <a:gd name="adj1" fmla="val 69972"/>
              <a:gd name="adj2" fmla="val 3314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2304" y="5458696"/>
            <a:ext cx="7835428" cy="462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46800" rIns="0">
            <a:spAutoFit/>
          </a:bodyPr>
          <a:lstStyle/>
          <a:p>
            <a:pPr algn="ctr">
              <a:buSzTx/>
            </a:pPr>
            <a:r>
              <a:rPr lang="en-GB" dirty="0" smtClean="0">
                <a:solidFill>
                  <a:schemeClr val="tx1"/>
                </a:solidFill>
                <a:sym typeface="Wingdings 2"/>
              </a:rPr>
              <a:t> </a:t>
            </a:r>
            <a:r>
              <a:rPr lang="en-GB" smtClean="0">
                <a:solidFill>
                  <a:schemeClr val="tx1"/>
                </a:solidFill>
                <a:sym typeface="Wingdings 2"/>
              </a:rPr>
              <a:t>Avoid coupling query performance with query definition</a:t>
            </a:r>
            <a:endParaRPr lang="en-GB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40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SABER: Window Fragment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04"/>
            <a:ext cx="8229600" cy="4983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Idea:</a:t>
            </a:r>
            <a:r>
              <a:rPr lang="en-US" dirty="0" smtClean="0"/>
              <a:t> Decouple task size from window size/slide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5 tuples/task, window size 7 rows, slide 2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6200"/>
            <a:ext cx="2133600" cy="365125"/>
          </a:xfrm>
          <a:prstGeom prst="rect">
            <a:avLst/>
          </a:prstGeom>
        </p:spPr>
        <p:txBody>
          <a:bodyPr/>
          <a:lstStyle/>
          <a:p>
            <a:fld id="{A8A4E13D-593E-5442-9A25-14772D7BBE75}" type="slidenum">
              <a:rPr lang="en-US" smtClean="0"/>
              <a:t>25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920417" y="2879467"/>
            <a:ext cx="5123745" cy="304800"/>
            <a:chOff x="1671960" y="3442099"/>
            <a:chExt cx="5123745" cy="304800"/>
          </a:xfrm>
        </p:grpSpPr>
        <p:grpSp>
          <p:nvGrpSpPr>
            <p:cNvPr id="81" name="Group 80"/>
            <p:cNvGrpSpPr/>
            <p:nvPr/>
          </p:nvGrpSpPr>
          <p:grpSpPr>
            <a:xfrm>
              <a:off x="3481005" y="3442099"/>
              <a:ext cx="1524000" cy="304800"/>
              <a:chOff x="3838902" y="3064074"/>
              <a:chExt cx="1524000" cy="3048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838902" y="30640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10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4143702" y="30640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4448502" y="30640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8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753302" y="30640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7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058102" y="30640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6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271705" y="3442099"/>
              <a:ext cx="1524000" cy="304800"/>
              <a:chOff x="5629602" y="3051374"/>
              <a:chExt cx="1524000" cy="3048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5629602" y="30513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934402" y="30513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4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239202" y="30513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3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6544002" y="30513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2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6848802" y="3051374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1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671960" y="3442099"/>
              <a:ext cx="1524000" cy="304800"/>
              <a:chOff x="2029857" y="3058981"/>
              <a:chExt cx="1524000" cy="3048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2029857" y="305898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15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334657" y="305898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Helvetica Neue Light"/>
                    <a:cs typeface="Helvetica Neue Light"/>
                  </a:rPr>
                  <a:t>14</a:t>
                </a:r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639457" y="305898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Helvetica Neue Light"/>
                    <a:cs typeface="Helvetica Neue Light"/>
                  </a:rPr>
                  <a:t>13</a:t>
                </a:r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944257" y="305898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Helvetica Neue Light"/>
                    <a:cs typeface="Helvetica Neue Light"/>
                  </a:rPr>
                  <a:t>12</a:t>
                </a:r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3249057" y="305898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Helvetica Neue Light"/>
                    <a:cs typeface="Helvetica Neue Light"/>
                  </a:rPr>
                  <a:t>11</a:t>
                </a:r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1920417" y="3212070"/>
            <a:ext cx="5570964" cy="1331513"/>
            <a:chOff x="1671960" y="3774702"/>
            <a:chExt cx="5570964" cy="1331513"/>
          </a:xfrm>
        </p:grpSpPr>
        <p:sp>
          <p:nvSpPr>
            <p:cNvPr id="85" name="Rectangle 84"/>
            <p:cNvSpPr/>
            <p:nvPr/>
          </p:nvSpPr>
          <p:spPr bwMode="auto">
            <a:xfrm>
              <a:off x="4395405" y="3926263"/>
              <a:ext cx="24003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779954" y="4153299"/>
              <a:ext cx="24003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891160" y="4401655"/>
              <a:ext cx="27051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281559" y="4642403"/>
              <a:ext cx="2418645" cy="1548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671960" y="4893580"/>
              <a:ext cx="2418645" cy="15484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06039" y="3774702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1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81342" y="4001593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2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600347" y="4250881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3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05900" y="4494528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4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96300" y="4736883"/>
              <a:ext cx="43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5</a:t>
              </a:r>
              <a:endParaRPr lang="en-US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450233" y="2494456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 Light"/>
                <a:cs typeface="Helvetica Light"/>
              </a:rPr>
              <a:t>T</a:t>
            </a:r>
            <a:r>
              <a:rPr lang="en-US" sz="2000" baseline="-25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85702" y="2494678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T</a:t>
            </a:r>
            <a:r>
              <a:rPr lang="en-US" sz="2000" baseline="-25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3692" y="2494456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T</a:t>
            </a:r>
            <a:r>
              <a:rPr lang="en-US" sz="2000" baseline="-25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3</a:t>
            </a:r>
            <a:endParaRPr lang="en-US" sz="2000" baseline="-25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1920418" y="3212070"/>
            <a:ext cx="5570963" cy="1331513"/>
            <a:chOff x="1671961" y="3774702"/>
            <a:chExt cx="5570963" cy="1331513"/>
          </a:xfrm>
        </p:grpSpPr>
        <p:grpSp>
          <p:nvGrpSpPr>
            <p:cNvPr id="123" name="Group 122"/>
            <p:cNvGrpSpPr/>
            <p:nvPr/>
          </p:nvGrpSpPr>
          <p:grpSpPr>
            <a:xfrm>
              <a:off x="1671961" y="3774702"/>
              <a:ext cx="5570963" cy="1331513"/>
              <a:chOff x="1671961" y="3774702"/>
              <a:chExt cx="5570963" cy="1331513"/>
            </a:xfrm>
          </p:grpSpPr>
          <p:sp>
            <p:nvSpPr>
              <p:cNvPr id="131" name="Rectangle 130"/>
              <p:cNvSpPr/>
              <p:nvPr/>
            </p:nvSpPr>
            <p:spPr bwMode="auto">
              <a:xfrm>
                <a:off x="5271705" y="3926263"/>
                <a:ext cx="1524000" cy="15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271704" y="4153299"/>
                <a:ext cx="908549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3481006" y="4401655"/>
                <a:ext cx="15240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2281560" y="4642403"/>
                <a:ext cx="914402" cy="1513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671961" y="4893580"/>
                <a:ext cx="1524002" cy="15484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806039" y="3774702"/>
                <a:ext cx="43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</a:t>
                </a:r>
                <a:r>
                  <a:rPr lang="en-US" baseline="-25000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1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81342" y="4001593"/>
                <a:ext cx="43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</a:t>
                </a:r>
                <a:r>
                  <a:rPr lang="en-US" baseline="-25000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2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600347" y="4250881"/>
                <a:ext cx="43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</a:t>
                </a:r>
                <a:r>
                  <a:rPr lang="en-US" baseline="-25000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3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705900" y="4494528"/>
                <a:ext cx="43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</a:t>
                </a:r>
                <a:r>
                  <a:rPr lang="en-US" baseline="-25000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4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096300" y="4736883"/>
                <a:ext cx="43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w</a:t>
                </a:r>
                <a:r>
                  <a:rPr lang="en-US" baseline="-25000" dirty="0" smtClean="0">
                    <a:solidFill>
                      <a:schemeClr val="accent1"/>
                    </a:solidFill>
                    <a:latin typeface="Helvetica Light"/>
                    <a:cs typeface="Helvetica Light"/>
                  </a:rPr>
                  <a:t>5</a:t>
                </a:r>
                <a:endParaRPr lang="en-US" baseline="-25000" dirty="0">
                  <a:solidFill>
                    <a:schemeClr val="accent1"/>
                  </a:solidFill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 bwMode="auto">
            <a:xfrm>
              <a:off x="4395405" y="3926263"/>
              <a:ext cx="6096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271705" y="4406397"/>
              <a:ext cx="328641" cy="1476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891159" y="4406397"/>
              <a:ext cx="304801" cy="12452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891161" y="4406397"/>
              <a:ext cx="3048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3481006" y="4638865"/>
              <a:ext cx="1224894" cy="1548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3481006" y="4893580"/>
              <a:ext cx="609599" cy="15484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3779954" y="4153298"/>
              <a:ext cx="1225053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3601062" y="3279808"/>
            <a:ext cx="1790179" cy="131078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457200" y="4962769"/>
            <a:ext cx="8229600" cy="132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Task contains one or more </a:t>
            </a:r>
            <a:r>
              <a:rPr lang="en-US" sz="2000" b="1" dirty="0" smtClean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window fragments</a:t>
            </a:r>
          </a:p>
          <a:p>
            <a:pPr lvl="1"/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Closing/pending/opening windows in T</a:t>
            </a:r>
            <a:r>
              <a:rPr lang="en-US" sz="1800" baseline="-25000" dirty="0" smtClean="0"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  <a:p>
            <a:pPr lvl="1"/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Workers can process fragments incrementally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111353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1F497D"/>
                </a:solidFill>
              </a:rPr>
              <a:t>Imperial,</a:t>
            </a:r>
            <a:br>
              <a:rPr lang="en-GB" sz="1600" dirty="0" smtClean="0">
                <a:solidFill>
                  <a:srgbClr val="1F497D"/>
                </a:solidFill>
              </a:rPr>
            </a:br>
            <a:r>
              <a:rPr lang="en-GB" sz="1600" dirty="0" smtClean="0">
                <a:solidFill>
                  <a:srgbClr val="1F497D"/>
                </a:solidFill>
              </a:rPr>
              <a:t>SIGMOD’16</a:t>
            </a:r>
            <a:endParaRPr lang="en-GB" sz="1600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2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Merge Window Fragment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05"/>
            <a:ext cx="8229600" cy="188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Idea: Decouple task size from window size/slide</a:t>
            </a:r>
          </a:p>
          <a:p>
            <a:pPr lvl="1"/>
            <a:r>
              <a:rPr lang="en-US" dirty="0" smtClean="0"/>
              <a:t>Assemble window fragment results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utput them in correct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6200"/>
            <a:ext cx="2133600" cy="365125"/>
          </a:xfrm>
          <a:prstGeom prst="rect">
            <a:avLst/>
          </a:prstGeom>
        </p:spPr>
        <p:txBody>
          <a:bodyPr/>
          <a:lstStyle/>
          <a:p>
            <a:fld id="{A8A4E13D-593E-5442-9A25-14772D7BBE75}" type="slidenum">
              <a:rPr lang="en-US" smtClean="0"/>
              <a:t>26</a:t>
            </a:fld>
            <a:endParaRPr lang="en-US"/>
          </a:p>
        </p:txBody>
      </p: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1511008" y="4119293"/>
            <a:ext cx="1492518" cy="1263231"/>
            <a:chOff x="457199" y="3708109"/>
            <a:chExt cx="1842462" cy="1559411"/>
          </a:xfrm>
        </p:grpSpPr>
        <p:sp>
          <p:nvSpPr>
            <p:cNvPr id="108" name="Rounded Rectangle 107"/>
            <p:cNvSpPr/>
            <p:nvPr/>
          </p:nvSpPr>
          <p:spPr>
            <a:xfrm>
              <a:off x="457199" y="3741637"/>
              <a:ext cx="1822067" cy="113538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5517" y="4887581"/>
              <a:ext cx="1353928" cy="37993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Worker </a:t>
              </a:r>
              <a:r>
                <a:rPr lang="en-US" sz="14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B</a:t>
              </a:r>
              <a:r>
                <a:rPr lang="en-US" sz="14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: T</a:t>
              </a:r>
              <a:r>
                <a:rPr lang="en-US" sz="1400" baseline="-25000" dirty="0">
                  <a:solidFill>
                    <a:schemeClr val="tx1"/>
                  </a:solidFill>
                  <a:latin typeface="Helvetica Light"/>
                  <a:cs typeface="Helvetica Light"/>
                </a:rPr>
                <a:t>2</a:t>
              </a:r>
            </a:p>
          </p:txBody>
        </p: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615517" y="3841817"/>
              <a:ext cx="1259998" cy="915612"/>
              <a:chOff x="3481006" y="3926263"/>
              <a:chExt cx="1524001" cy="110746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481006" y="4401655"/>
                <a:ext cx="15240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4395405" y="3926263"/>
                <a:ext cx="609600" cy="152400"/>
              </a:xfrm>
              <a:prstGeom prst="rect">
                <a:avLst/>
              </a:prstGeom>
              <a:solidFill>
                <a:srgbClr val="BFBFB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481006" y="4638865"/>
                <a:ext cx="1224894" cy="15484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481006" y="4878882"/>
                <a:ext cx="609599" cy="15484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835817" y="4161038"/>
                <a:ext cx="116919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1881423" y="3708109"/>
              <a:ext cx="418237" cy="3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1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81423" y="3896612"/>
              <a:ext cx="418237" cy="3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2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81424" y="4095975"/>
              <a:ext cx="418237" cy="3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3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634969" y="4293054"/>
              <a:ext cx="418237" cy="3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4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22044" y="4503976"/>
              <a:ext cx="418237" cy="3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5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513666" y="2869777"/>
            <a:ext cx="1475998" cy="920353"/>
            <a:chOff x="460224" y="3774323"/>
            <a:chExt cx="1679549" cy="920353"/>
          </a:xfrm>
        </p:grpSpPr>
        <p:sp>
          <p:nvSpPr>
            <p:cNvPr id="117" name="Rounded Rectangle 116"/>
            <p:cNvSpPr/>
            <p:nvPr/>
          </p:nvSpPr>
          <p:spPr>
            <a:xfrm>
              <a:off x="460224" y="4085895"/>
              <a:ext cx="1679549" cy="608781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9666" y="3774323"/>
              <a:ext cx="1255289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Worker A: T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1</a:t>
              </a:r>
              <a:endParaRPr lang="en-US" sz="1400" baseline="-250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745174" y="4043706"/>
              <a:ext cx="38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1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286290" y="4218452"/>
              <a:ext cx="38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2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47937" y="4398786"/>
              <a:ext cx="38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100" baseline="-25000" dirty="0" smtClean="0">
                  <a:solidFill>
                    <a:schemeClr val="accent1"/>
                  </a:solidFill>
                  <a:latin typeface="Helvetica Light"/>
                  <a:cs typeface="Helvetica Light"/>
                </a:rPr>
                <a:t>3</a:t>
              </a:r>
              <a:endParaRPr lang="en-US" sz="1100" baseline="-25000" dirty="0">
                <a:solidFill>
                  <a:schemeClr val="accent1"/>
                </a:solidFill>
                <a:latin typeface="Helvetica Light"/>
                <a:cs typeface="Helvetica Light"/>
              </a:endParaRPr>
            </a:p>
          </p:txBody>
        </p: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589666" y="4156179"/>
              <a:ext cx="1151994" cy="464181"/>
              <a:chOff x="5266477" y="3926259"/>
              <a:chExt cx="1524005" cy="614077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266477" y="3926259"/>
                <a:ext cx="1524005" cy="152400"/>
              </a:xfrm>
              <a:prstGeom prst="rect">
                <a:avLst/>
              </a:prstGeom>
              <a:solidFill>
                <a:srgbClr val="BFBFB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271708" y="4153298"/>
                <a:ext cx="908549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5271708" y="4392678"/>
                <a:ext cx="328640" cy="1476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31" name="Rounded Rectangle 130"/>
          <p:cNvSpPr/>
          <p:nvPr/>
        </p:nvSpPr>
        <p:spPr>
          <a:xfrm>
            <a:off x="3242309" y="3179374"/>
            <a:ext cx="2664687" cy="1884842"/>
          </a:xfrm>
          <a:prstGeom prst="roundRect">
            <a:avLst>
              <a:gd name="adj" fmla="val 1080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Block Arc 151"/>
          <p:cNvSpPr/>
          <p:nvPr/>
        </p:nvSpPr>
        <p:spPr>
          <a:xfrm>
            <a:off x="6549533" y="3580546"/>
            <a:ext cx="974678" cy="974679"/>
          </a:xfrm>
          <a:prstGeom prst="blockArc">
            <a:avLst>
              <a:gd name="adj1" fmla="val 8586954"/>
              <a:gd name="adj2" fmla="val 8582565"/>
              <a:gd name="adj3" fmla="val 14829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51" name="Group 250"/>
          <p:cNvGrpSpPr/>
          <p:nvPr/>
        </p:nvGrpSpPr>
        <p:grpSpPr>
          <a:xfrm>
            <a:off x="6122648" y="3580546"/>
            <a:ext cx="1403377" cy="974679"/>
            <a:chOff x="5074523" y="4517356"/>
            <a:chExt cx="1403377" cy="974679"/>
          </a:xfrm>
        </p:grpSpPr>
        <p:sp>
          <p:nvSpPr>
            <p:cNvPr id="153" name="Block Arc 152"/>
            <p:cNvSpPr/>
            <p:nvPr/>
          </p:nvSpPr>
          <p:spPr>
            <a:xfrm>
              <a:off x="5503222" y="4517356"/>
              <a:ext cx="974678" cy="974679"/>
            </a:xfrm>
            <a:prstGeom prst="blockArc">
              <a:avLst>
                <a:gd name="adj1" fmla="val 8586954"/>
                <a:gd name="adj2" fmla="val 14568739"/>
                <a:gd name="adj3" fmla="val 15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074523" y="4679354"/>
              <a:ext cx="47961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1</a:t>
              </a:r>
            </a:p>
            <a:p>
              <a:pPr algn="ctr"/>
              <a:r>
                <a:rPr lang="en-US" sz="1400" baseline="-250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result</a:t>
              </a:r>
              <a:endParaRPr lang="en-US" sz="1400" baseline="-25000" dirty="0">
                <a:solidFill>
                  <a:schemeClr val="tx1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180" name="Rectangle 179"/>
          <p:cNvSpPr>
            <a:spLocks noChangeAspect="1"/>
          </p:cNvSpPr>
          <p:nvPr/>
        </p:nvSpPr>
        <p:spPr>
          <a:xfrm flipH="1">
            <a:off x="4655299" y="3553692"/>
            <a:ext cx="979674" cy="8797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aseline="-250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85" name="Elbow Connector 184"/>
          <p:cNvCxnSpPr>
            <a:stCxn id="97" idx="3"/>
            <a:endCxn id="179" idx="2"/>
          </p:cNvCxnSpPr>
          <p:nvPr/>
        </p:nvCxnSpPr>
        <p:spPr>
          <a:xfrm flipV="1">
            <a:off x="2736029" y="4433491"/>
            <a:ext cx="1262249" cy="795145"/>
          </a:xfrm>
          <a:prstGeom prst="bentConnector2">
            <a:avLst/>
          </a:prstGeom>
          <a:ln w="12700" cmpd="sng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>
            <a:stCxn id="118" idx="3"/>
            <a:endCxn id="180" idx="0"/>
          </p:cNvCxnSpPr>
          <p:nvPr/>
        </p:nvCxnSpPr>
        <p:spPr>
          <a:xfrm>
            <a:off x="2730576" y="3023666"/>
            <a:ext cx="2414560" cy="530026"/>
          </a:xfrm>
          <a:prstGeom prst="bentConnector2">
            <a:avLst/>
          </a:prstGeom>
          <a:ln w="12700" cmpd="sng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>
            <a:spLocks noChangeAspect="1"/>
          </p:cNvSpPr>
          <p:nvPr/>
        </p:nvSpPr>
        <p:spPr>
          <a:xfrm flipH="1">
            <a:off x="3496878" y="3553692"/>
            <a:ext cx="1002801" cy="8797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aseline="-250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3644026" y="3968247"/>
            <a:ext cx="827999" cy="99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4140825" y="3657435"/>
            <a:ext cx="331200" cy="99639"/>
          </a:xfrm>
          <a:prstGeom prst="rect">
            <a:avLst/>
          </a:prstGeom>
          <a:solidFill>
            <a:srgbClr val="BFBFB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3644026" y="4123334"/>
            <a:ext cx="665493" cy="1012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3644026" y="4280258"/>
            <a:ext cx="331200" cy="1012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3836797" y="3810792"/>
            <a:ext cx="635229" cy="996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4694642" y="3657436"/>
            <a:ext cx="827997" cy="99637"/>
          </a:xfrm>
          <a:prstGeom prst="rect">
            <a:avLst/>
          </a:prstGeom>
          <a:solidFill>
            <a:srgbClr val="BFBFB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7" name="Rectangle 226"/>
          <p:cNvSpPr/>
          <p:nvPr/>
        </p:nvSpPr>
        <p:spPr bwMode="auto">
          <a:xfrm>
            <a:off x="4694641" y="3810794"/>
            <a:ext cx="493620" cy="99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8" name="Rectangle 227"/>
          <p:cNvSpPr/>
          <p:nvPr/>
        </p:nvSpPr>
        <p:spPr bwMode="auto">
          <a:xfrm>
            <a:off x="4694642" y="3968247"/>
            <a:ext cx="178553" cy="96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3770818" y="3606040"/>
            <a:ext cx="1793613" cy="333385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ounded Rectangle 248"/>
          <p:cNvSpPr/>
          <p:nvPr/>
        </p:nvSpPr>
        <p:spPr>
          <a:xfrm>
            <a:off x="3575219" y="3948561"/>
            <a:ext cx="1365332" cy="144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252"/>
          <p:cNvGrpSpPr/>
          <p:nvPr/>
        </p:nvGrpSpPr>
        <p:grpSpPr>
          <a:xfrm>
            <a:off x="6549533" y="3169486"/>
            <a:ext cx="1130007" cy="1382638"/>
            <a:chOff x="5501408" y="4106296"/>
            <a:chExt cx="1130007" cy="1382638"/>
          </a:xfrm>
        </p:grpSpPr>
        <p:sp>
          <p:nvSpPr>
            <p:cNvPr id="154" name="Block Arc 153"/>
            <p:cNvSpPr/>
            <p:nvPr/>
          </p:nvSpPr>
          <p:spPr>
            <a:xfrm>
              <a:off x="5501408" y="4514255"/>
              <a:ext cx="974678" cy="974679"/>
            </a:xfrm>
            <a:prstGeom prst="blockArc">
              <a:avLst>
                <a:gd name="adj1" fmla="val 14564988"/>
                <a:gd name="adj2" fmla="val 18165269"/>
                <a:gd name="adj3" fmla="val 1490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151797" y="4106296"/>
              <a:ext cx="47961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w</a:t>
              </a:r>
              <a:r>
                <a:rPr lang="en-US" sz="1400" baseline="-25000" dirty="0">
                  <a:solidFill>
                    <a:schemeClr val="tx1"/>
                  </a:solidFill>
                  <a:latin typeface="Helvetica Light"/>
                  <a:cs typeface="Helvetica Light"/>
                </a:rPr>
                <a:t>2</a:t>
              </a:r>
              <a:endParaRPr lang="en-US" sz="1400" baseline="-25000" dirty="0" smtClean="0">
                <a:solidFill>
                  <a:schemeClr val="tx1"/>
                </a:solidFill>
                <a:latin typeface="Helvetica Light"/>
                <a:cs typeface="Helvetica Light"/>
              </a:endParaRPr>
            </a:p>
            <a:p>
              <a:pPr algn="ctr"/>
              <a:r>
                <a:rPr lang="en-US" sz="1400" baseline="-25000" dirty="0" smtClean="0">
                  <a:solidFill>
                    <a:schemeClr val="tx1"/>
                  </a:solidFill>
                  <a:latin typeface="Helvetica Light"/>
                  <a:cs typeface="Helvetica Light"/>
                </a:rPr>
                <a:t>result</a:t>
              </a:r>
              <a:endParaRPr lang="en-US" sz="1400" baseline="-25000" dirty="0">
                <a:solidFill>
                  <a:schemeClr val="tx1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4623992" y="4741850"/>
            <a:ext cx="102592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Result Stage</a:t>
            </a:r>
            <a:endParaRPr lang="en-US" sz="1400" baseline="-250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506015" y="4447087"/>
            <a:ext cx="54134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Slot 2</a:t>
            </a:r>
            <a:endParaRPr lang="en-US" sz="1400" baseline="-25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664436" y="4436908"/>
            <a:ext cx="54134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Slot 1</a:t>
            </a:r>
            <a:endParaRPr lang="en-US" sz="1400" baseline="-25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4869901" y="3844279"/>
            <a:ext cx="605294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Empty</a:t>
            </a:r>
            <a:endParaRPr lang="en-US" sz="1400" baseline="-250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744718" y="3838676"/>
            <a:ext cx="605294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Empty</a:t>
            </a:r>
            <a:endParaRPr lang="en-US" sz="1400" baseline="-25000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6358565" y="4592897"/>
            <a:ext cx="1320975" cy="523220"/>
          </a:xfrm>
          <a:prstGeom prst="rect">
            <a:avLst/>
          </a:prstGeom>
          <a:noFill/>
        </p:spPr>
        <p:txBody>
          <a:bodyPr wrap="none" lIns="108000" rIns="10800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Output result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circular buffer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7200" y="5579155"/>
            <a:ext cx="72693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 smtClean="0">
                <a:latin typeface="Helvetica Neue"/>
                <a:cs typeface="Helvetica Neue"/>
              </a:rPr>
              <a:t>Worker B </a:t>
            </a:r>
            <a:r>
              <a:rPr lang="en-US" sz="2200" dirty="0" smtClean="0">
                <a:solidFill>
                  <a:srgbClr val="0080FF"/>
                </a:solidFill>
                <a:latin typeface="Helvetica Neue"/>
                <a:cs typeface="Helvetica Neue"/>
              </a:rPr>
              <a:t>stores</a:t>
            </a:r>
            <a:r>
              <a:rPr lang="en-US" sz="2200" dirty="0" smtClean="0">
                <a:latin typeface="Helvetica Neue"/>
                <a:cs typeface="Helvetica Neue"/>
              </a:rPr>
              <a:t> T</a:t>
            </a:r>
            <a:r>
              <a:rPr lang="en-US" sz="2200" baseline="-25000" dirty="0" smtClean="0">
                <a:latin typeface="Helvetica Neue"/>
                <a:cs typeface="Helvetica Neue"/>
              </a:rPr>
              <a:t>2</a:t>
            </a:r>
            <a:r>
              <a:rPr lang="en-US" sz="2200" dirty="0" smtClean="0">
                <a:latin typeface="Helvetica Neue"/>
                <a:cs typeface="Helvetica Neue"/>
              </a:rPr>
              <a:t> results and exits (nothing to forward)</a:t>
            </a:r>
            <a:endParaRPr lang="en-US" sz="2200" b="1" dirty="0">
              <a:latin typeface="Helvetica Neue"/>
              <a:cs typeface="Helvetica Neue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5586597"/>
            <a:ext cx="818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latin typeface="Helvetica Neue"/>
                <a:cs typeface="Helvetica Neue"/>
              </a:rPr>
              <a:t>Worker A </a:t>
            </a:r>
            <a:r>
              <a:rPr lang="en-US" sz="2000" dirty="0" smtClean="0">
                <a:solidFill>
                  <a:srgbClr val="0080FF"/>
                </a:solidFill>
                <a:latin typeface="Helvetica Neue"/>
                <a:cs typeface="Helvetica Neue"/>
              </a:rPr>
              <a:t>stores </a:t>
            </a:r>
            <a:r>
              <a:rPr lang="en-US" sz="2000" dirty="0" smtClean="0">
                <a:latin typeface="Helvetica Neue"/>
                <a:cs typeface="Helvetica Neue"/>
              </a:rPr>
              <a:t>T</a:t>
            </a:r>
            <a:r>
              <a:rPr lang="en-US" sz="2000" baseline="-25000" dirty="0" smtClean="0">
                <a:latin typeface="Helvetica Neue"/>
                <a:cs typeface="Helvetica Neue"/>
              </a:rPr>
              <a:t>1</a:t>
            </a:r>
            <a:r>
              <a:rPr lang="en-US" sz="2000" dirty="0" smtClean="0">
                <a:latin typeface="Helvetica Neue"/>
                <a:cs typeface="Helvetica Neue"/>
              </a:rPr>
              <a:t> results, </a:t>
            </a:r>
            <a:r>
              <a:rPr lang="en-US" sz="2000" dirty="0" smtClean="0">
                <a:solidFill>
                  <a:srgbClr val="0080FF"/>
                </a:solidFill>
                <a:latin typeface="Helvetica Neue"/>
                <a:cs typeface="Helvetica Neue"/>
              </a:rPr>
              <a:t>merges </a:t>
            </a:r>
            <a:r>
              <a:rPr lang="en-US" sz="2000" dirty="0" smtClean="0">
                <a:latin typeface="Helvetica Neue"/>
                <a:cs typeface="Helvetica Neue"/>
              </a:rPr>
              <a:t>window fragment results and </a:t>
            </a:r>
            <a:r>
              <a:rPr lang="en-US" sz="2000" dirty="0" smtClean="0">
                <a:solidFill>
                  <a:srgbClr val="0080FF"/>
                </a:solidFill>
                <a:latin typeface="Helvetica Neue"/>
                <a:cs typeface="Helvetica Neue"/>
              </a:rPr>
              <a:t>forwards</a:t>
            </a:r>
            <a:r>
              <a:rPr lang="en-US" sz="2000" dirty="0" smtClean="0">
                <a:latin typeface="Helvetica Neue"/>
                <a:cs typeface="Helvetica Neue"/>
              </a:rPr>
              <a:t> complete windows downstream</a:t>
            </a:r>
            <a:endParaRPr lang="en-US" sz="2000" b="1" dirty="0">
              <a:latin typeface="Helvetica Neue"/>
              <a:cs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87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5919 0 " pathEditMode="relative" ptsTypes="AA">
                                      <p:cBhvr>
                                        <p:cTn id="4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9269 0 " pathEditMode="relative" ptsTypes="AA">
                                      <p:cBhvr>
                                        <p:cTn id="4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-0.05954 0 " pathEditMode="relative" ptsTypes="AA">
                                      <p:cBhvr>
                                        <p:cTn id="5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9 0 " pathEditMode="relative" ptsTypes="AA">
                                      <p:cBhvr>
                                        <p:cTn id="5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1494 4.81481E-6 C 0.16667 4.81481E-6 0.23021 -0.00186 0.23021 -0.00325 L 0.23021 -0.00625 " pathEditMode="relative" rAng="0" ptsTypes="FfFF">
                                      <p:cBhvr>
                                        <p:cTn id="6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2" grpId="1" animBg="1"/>
      <p:bldP spid="213" grpId="0" animBg="1"/>
      <p:bldP spid="214" grpId="0" animBg="1"/>
      <p:bldP spid="215" grpId="0" animBg="1"/>
      <p:bldP spid="215" grpId="1" animBg="1"/>
      <p:bldP spid="226" grpId="0" animBg="1"/>
      <p:bldP spid="226" grpId="1" animBg="1"/>
      <p:bldP spid="226" grpId="2" animBg="1"/>
      <p:bldP spid="227" grpId="0" animBg="1"/>
      <p:bldP spid="227" grpId="1" animBg="1"/>
      <p:bldP spid="227" grpId="2" animBg="1"/>
      <p:bldP spid="228" grpId="0" animBg="1"/>
      <p:bldP spid="228" grpId="1" animBg="1"/>
      <p:bldP spid="246" grpId="0" animBg="1"/>
      <p:bldP spid="246" grpId="1" animBg="1"/>
      <p:bldP spid="249" grpId="0" animBg="1"/>
      <p:bldP spid="249" grpId="1" animBg="1"/>
      <p:bldP spid="264" grpId="0"/>
      <p:bldP spid="264" grpId="1"/>
      <p:bldP spid="265" grpId="0"/>
      <p:bldP spid="58" grpId="0"/>
      <p:bldP spid="58" grpId="1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46800" rIns="0">
            <a:normAutofit/>
          </a:bodyPr>
          <a:lstStyle/>
          <a:p>
            <a:r>
              <a:rPr lang="en-US" sz="3500" dirty="0" smtClean="0"/>
              <a:t>SABER: Window Performance</a:t>
            </a:r>
            <a:endParaRPr lang="en-US" sz="35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089115"/>
              </p:ext>
            </p:extLst>
          </p:nvPr>
        </p:nvGraphicFramePr>
        <p:xfrm>
          <a:off x="441260" y="2508422"/>
          <a:ext cx="8359559" cy="409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962" y="1472462"/>
            <a:ext cx="515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elect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AVG(S.1) 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from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S </a:t>
            </a:r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b="1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rows</a:t>
            </a:r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 1024 </a:t>
            </a:r>
            <a:r>
              <a:rPr lang="en-US" sz="2000" b="1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slide</a:t>
            </a:r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b="1" i="1" dirty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sz="2000" dirty="0">
              <a:solidFill>
                <a:srgbClr val="0080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444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9602"/>
            <a:ext cx="8444415" cy="49693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>
                <a:solidFill>
                  <a:srgbClr val="DDEEFF"/>
                </a:solidFill>
              </a:rPr>
              <a:t>Introduction to </a:t>
            </a:r>
            <a:r>
              <a:rPr lang="en-GB" sz="2400" dirty="0">
                <a:solidFill>
                  <a:srgbClr val="DDEEFF"/>
                </a:solidFill>
              </a:rPr>
              <a:t>S</a:t>
            </a:r>
            <a:r>
              <a:rPr lang="en-GB" sz="2400" dirty="0" smtClean="0">
                <a:solidFill>
                  <a:srgbClr val="DDEEFF"/>
                </a:solidFill>
              </a:rPr>
              <a:t>tream Processing</a:t>
            </a:r>
          </a:p>
          <a:p>
            <a:pPr marL="0" indent="0">
              <a:lnSpc>
                <a:spcPct val="120000"/>
              </a:lnSpc>
              <a:buNone/>
            </a:pPr>
            <a:endParaRPr lang="en-GB" sz="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 smtClean="0">
                <a:solidFill>
                  <a:srgbClr val="DDEEFF"/>
                </a:solidFill>
              </a:rPr>
              <a:t>(1) Scalable and Parallel Stream Processing</a:t>
            </a:r>
            <a:r>
              <a:rPr lang="is-IS" sz="2400" b="1" dirty="0" smtClean="0">
                <a:solidFill>
                  <a:srgbClr val="DDEEFF"/>
                </a:solidFill>
              </a:rPr>
              <a:t>…</a:t>
            </a:r>
            <a:r>
              <a:rPr lang="en-GB" sz="2400" b="1" dirty="0" smtClean="0">
                <a:solidFill>
                  <a:srgbClr val="DDEEFF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rgbClr val="DDEEFF"/>
                </a:solidFill>
              </a:rPr>
              <a:t>	</a:t>
            </a:r>
            <a:r>
              <a:rPr lang="en-GB" sz="2400" b="1" dirty="0" smtClean="0">
                <a:solidFill>
                  <a:srgbClr val="DDEEFF"/>
                </a:solidFill>
              </a:rPr>
              <a:t>	</a:t>
            </a:r>
            <a:r>
              <a:rPr lang="is-IS" sz="2400" b="1" dirty="0" smtClean="0">
                <a:solidFill>
                  <a:srgbClr val="DDEEFF"/>
                </a:solidFill>
              </a:rPr>
              <a:t>…b</a:t>
            </a:r>
            <a:r>
              <a:rPr lang="en-GB" sz="2400" b="1" dirty="0" err="1" smtClean="0">
                <a:solidFill>
                  <a:srgbClr val="DDEEFF"/>
                </a:solidFill>
              </a:rPr>
              <a:t>ut</a:t>
            </a:r>
            <a:r>
              <a:rPr lang="en-GB" sz="2400" b="1" dirty="0" smtClean="0">
                <a:solidFill>
                  <a:srgbClr val="DDEEFF"/>
                </a:solidFill>
              </a:rPr>
              <a:t> with Principled Query Semantics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 smtClean="0"/>
              <a:t>(2) Streaming </a:t>
            </a:r>
            <a:r>
              <a:rPr lang="en-GB" sz="2400" b="1" dirty="0" smtClean="0">
                <a:solidFill>
                  <a:srgbClr val="FF8000"/>
                </a:solidFill>
              </a:rPr>
              <a:t>Machine Learning </a:t>
            </a:r>
            <a:r>
              <a:rPr lang="en-GB" sz="2400" b="1" dirty="0" smtClean="0"/>
              <a:t>Applications</a:t>
            </a:r>
            <a:r>
              <a:rPr lang="is-IS" sz="2400" b="1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s-IS" sz="2400" b="1" dirty="0"/>
              <a:t>	</a:t>
            </a:r>
            <a:r>
              <a:rPr lang="is-IS" sz="2400" b="1" dirty="0" smtClean="0"/>
              <a:t>	...but with a </a:t>
            </a:r>
            <a:r>
              <a:rPr lang="is-IS" sz="2400" b="1" dirty="0" smtClean="0">
                <a:solidFill>
                  <a:srgbClr val="FF8000"/>
                </a:solidFill>
              </a:rPr>
              <a:t>Natural Programming Model</a:t>
            </a:r>
          </a:p>
          <a:p>
            <a:pPr marL="0" indent="0">
              <a:lnSpc>
                <a:spcPct val="120000"/>
              </a:lnSpc>
              <a:buNone/>
            </a:pPr>
            <a:endParaRPr lang="is-IS" sz="800" dirty="0"/>
          </a:p>
          <a:p>
            <a:pPr marL="0" indent="0">
              <a:lnSpc>
                <a:spcPct val="120000"/>
              </a:lnSpc>
              <a:buNone/>
            </a:pPr>
            <a:r>
              <a:rPr lang="is-IS" sz="2400" dirty="0" smtClean="0"/>
              <a:t>Conclusions</a:t>
            </a: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7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Democratising Big Data Analytics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16CF5-55DA-4DB4-92E4-791C7652DC83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97" y="1849248"/>
            <a:ext cx="1925043" cy="2731969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723272" y="4085136"/>
            <a:ext cx="6074848" cy="25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rgbClr val="0E207F"/>
                </a:solidFill>
                <a:latin typeface="+mn-lt"/>
                <a:ea typeface="+mn-ea"/>
                <a:cs typeface="+mn-cs"/>
              </a:defRPr>
            </a:lvl1pPr>
            <a:lvl2pPr marL="623888" indent="-26670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9pPr>
          </a:lstStyle>
          <a:p>
            <a:pPr lvl="1"/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9" y="931710"/>
            <a:ext cx="6179784" cy="45670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361756" y="5984623"/>
            <a:ext cx="83139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Tx/>
            </a:pPr>
            <a:r>
              <a:rPr lang="en-GB" dirty="0" smtClean="0">
                <a:solidFill>
                  <a:schemeClr val="tx1"/>
                </a:solidFill>
                <a:sym typeface="Wingdings 2"/>
              </a:rPr>
              <a:t> Need to enable more users to do (streaming) analytics</a:t>
            </a:r>
            <a:r>
              <a:rPr lang="is-IS" dirty="0" smtClean="0">
                <a:solidFill>
                  <a:schemeClr val="tx1"/>
                </a:solidFill>
                <a:sym typeface="Wingdings 2"/>
              </a:rPr>
              <a:t>…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34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Real-Time Analysis of Sensed Data</a:t>
            </a:r>
          </a:p>
        </p:txBody>
      </p:sp>
      <p:pic>
        <p:nvPicPr>
          <p:cNvPr id="5" name="Content Placeholder 4" descr="msr-sensor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069" r="29625" b="31559"/>
          <a:stretch>
            <a:fillRect/>
          </a:stretch>
        </p:blipFill>
        <p:spPr>
          <a:xfrm>
            <a:off x="142875" y="1643063"/>
            <a:ext cx="5443538" cy="3449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7931BC-E299-4967-A5C1-BD5F088BBAF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8625" y="1052513"/>
            <a:ext cx="82470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eaLnBrk="0" hangingPunct="0">
              <a:spcBef>
                <a:spcPct val="200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000" kern="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Supporting intelligent transportation services</a:t>
            </a:r>
            <a:endParaRPr lang="en-GB" sz="2000" kern="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21086" y="1052513"/>
            <a:ext cx="36095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GB" sz="2200" kern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GB" sz="1000" kern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GB" sz="1800" kern="0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Many </a:t>
            </a:r>
            <a:r>
              <a:rPr lang="en-GB" sz="1800" kern="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interested parties</a:t>
            </a:r>
            <a:endParaRPr lang="en-GB" sz="1800" kern="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Road authorities, traffic planners, emergency services, commuters</a:t>
            </a:r>
          </a:p>
          <a:p>
            <a:pPr marL="1200150" lvl="2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GB" sz="1000" kern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GB" sz="1800" kern="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GB" sz="1800" kern="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Analytics queries</a:t>
            </a:r>
            <a:endParaRPr lang="en-GB" sz="1800" kern="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Intelligent route planning:</a:t>
            </a:r>
            <a:br>
              <a:rPr lang="en-GB" sz="1600" kern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600" kern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“What </a:t>
            </a:r>
            <a:r>
              <a:rPr lang="en-GB" sz="1600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is the best time/route for my commute through central London between </a:t>
            </a:r>
            <a:r>
              <a:rPr lang="en-GB" sz="1600" kern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7am-8am?”</a:t>
            </a:r>
          </a:p>
          <a:p>
            <a:pPr marL="1200150" lvl="2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Emergency response</a:t>
            </a:r>
          </a:p>
          <a:p>
            <a:pPr marL="1200150" lvl="2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Informing urban planning</a:t>
            </a:r>
            <a:endParaRPr lang="en-GB" sz="1600" kern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 descr="time-map1.png"/>
          <p:cNvPicPr>
            <a:picLocks noChangeAspect="1"/>
          </p:cNvPicPr>
          <p:nvPr/>
        </p:nvPicPr>
        <p:blipFill rotWithShape="1">
          <a:blip r:embed="rId3" cstate="print"/>
          <a:srcRect l="17893" t="12533" r="39239" b="27464"/>
          <a:stretch/>
        </p:blipFill>
        <p:spPr bwMode="auto">
          <a:xfrm>
            <a:off x="1919288" y="2379938"/>
            <a:ext cx="3667125" cy="411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Language Popularity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9" t="-332" r="691" b="-6141"/>
          <a:stretch/>
        </p:blipFill>
        <p:spPr>
          <a:xfrm>
            <a:off x="44177" y="935866"/>
            <a:ext cx="8978346" cy="59221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Models For Streaming Apps?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552119" cy="5256212"/>
          </a:xfrm>
        </p:spPr>
        <p:txBody>
          <a:bodyPr/>
          <a:lstStyle/>
          <a:p>
            <a:r>
              <a:rPr lang="en-GB" dirty="0">
                <a:solidFill>
                  <a:srgbClr val="FF8000"/>
                </a:solidFill>
              </a:rPr>
              <a:t>Declarative query languages </a:t>
            </a:r>
            <a:r>
              <a:rPr lang="en-GB" dirty="0"/>
              <a:t>(e.g. </a:t>
            </a:r>
            <a:r>
              <a:rPr lang="en-GB" dirty="0">
                <a:solidFill>
                  <a:srgbClr val="0080FF"/>
                </a:solidFill>
              </a:rPr>
              <a:t>CQL</a:t>
            </a:r>
            <a:r>
              <a:rPr lang="en-GB" dirty="0"/>
              <a:t>) challenging for complex algorithms</a:t>
            </a:r>
          </a:p>
          <a:p>
            <a:pPr lvl="1"/>
            <a:r>
              <a:rPr lang="en-GB" dirty="0"/>
              <a:t>Consider iterative machine learning algorithms over streaming data</a:t>
            </a:r>
          </a:p>
          <a:p>
            <a:pPr lvl="1"/>
            <a:r>
              <a:rPr lang="en-GB" dirty="0"/>
              <a:t>Typically need to use user-defined functions (UDFs)</a:t>
            </a:r>
          </a:p>
          <a:p>
            <a:endParaRPr lang="en-GB" dirty="0" smtClean="0"/>
          </a:p>
          <a:p>
            <a:r>
              <a:rPr lang="en-GB" dirty="0" smtClean="0"/>
              <a:t>Domain experts tend to write </a:t>
            </a:r>
            <a:r>
              <a:rPr lang="en-GB" dirty="0" smtClean="0">
                <a:solidFill>
                  <a:srgbClr val="FF8000"/>
                </a:solidFill>
              </a:rPr>
              <a:t>imperative programs</a:t>
            </a:r>
          </a:p>
          <a:p>
            <a:pPr lvl="1"/>
            <a:r>
              <a:rPr lang="en-GB" dirty="0" smtClean="0">
                <a:solidFill>
                  <a:srgbClr val="0080FF"/>
                </a:solidFill>
              </a:rPr>
              <a:t>Java, </a:t>
            </a:r>
            <a:r>
              <a:rPr lang="en-GB" dirty="0" err="1" smtClean="0">
                <a:solidFill>
                  <a:srgbClr val="0080FF"/>
                </a:solidFill>
              </a:rPr>
              <a:t>Matlab</a:t>
            </a:r>
            <a:r>
              <a:rPr lang="en-GB" dirty="0" smtClean="0">
                <a:solidFill>
                  <a:srgbClr val="0080FF"/>
                </a:solidFill>
              </a:rPr>
              <a:t>, C++, R, Python, Fortran, …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Distributed dataflow frameworks favour </a:t>
            </a:r>
            <a:r>
              <a:rPr lang="en-GB" dirty="0" smtClean="0">
                <a:solidFill>
                  <a:srgbClr val="FF8000"/>
                </a:solidFill>
              </a:rPr>
              <a:t>functional </a:t>
            </a:r>
            <a:r>
              <a:rPr lang="en-GB" dirty="0" smtClean="0"/>
              <a:t>programming models</a:t>
            </a:r>
          </a:p>
          <a:p>
            <a:pPr lvl="1"/>
            <a:r>
              <a:rPr lang="en-GB" dirty="0" smtClean="0">
                <a:solidFill>
                  <a:srgbClr val="0080FF"/>
                </a:solidFill>
              </a:rPr>
              <a:t>MapReduce, SQL, PIG, </a:t>
            </a:r>
            <a:r>
              <a:rPr lang="en-GB" dirty="0" err="1" smtClean="0">
                <a:solidFill>
                  <a:srgbClr val="0080FF"/>
                </a:solidFill>
              </a:rPr>
              <a:t>DryadLINQ</a:t>
            </a:r>
            <a:r>
              <a:rPr lang="en-GB" dirty="0" smtClean="0">
                <a:solidFill>
                  <a:srgbClr val="0080FF"/>
                </a:solidFill>
              </a:rPr>
              <a:t>, Spark, …</a:t>
            </a:r>
          </a:p>
          <a:p>
            <a:pPr lvl="1"/>
            <a:r>
              <a:rPr lang="en-GB" dirty="0" smtClean="0"/>
              <a:t>Simplifies consistency and fault tolerance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4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5051203" y="3451602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50358" y="3945071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2916" y="2533697"/>
            <a:ext cx="3260401" cy="232805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447646" y="3468277"/>
            <a:ext cx="373483" cy="43374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94755" y="3429048"/>
            <a:ext cx="385833" cy="49338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849887" y="3352139"/>
            <a:ext cx="454466" cy="317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49887" y="3669906"/>
            <a:ext cx="459010" cy="306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42425" y="3794238"/>
            <a:ext cx="466166" cy="3233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80657" y="3352139"/>
            <a:ext cx="527934" cy="159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42119" y="3652735"/>
            <a:ext cx="482575" cy="17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17788" y="5132644"/>
            <a:ext cx="3488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8000"/>
                </a:solidFill>
              </a:rPr>
              <a:t>Distributed dataflow graph</a:t>
            </a:r>
            <a:endParaRPr lang="en-US" sz="2200" dirty="0">
              <a:solidFill>
                <a:srgbClr val="FF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Example: Recommender System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564331" y="3051578"/>
            <a:ext cx="1702399" cy="1218723"/>
            <a:chOff x="770632" y="1773420"/>
            <a:chExt cx="2094683" cy="1499554"/>
          </a:xfrm>
        </p:grpSpPr>
        <p:sp>
          <p:nvSpPr>
            <p:cNvPr id="44" name="Rounded Rectangle 43"/>
            <p:cNvSpPr/>
            <p:nvPr/>
          </p:nvSpPr>
          <p:spPr>
            <a:xfrm>
              <a:off x="770632" y="1773420"/>
              <a:ext cx="1637483" cy="10423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23032" y="1925820"/>
              <a:ext cx="1637483" cy="10423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075432" y="2078220"/>
              <a:ext cx="1637483" cy="10423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Rating: 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227832" y="2230620"/>
              <a:ext cx="1637483" cy="10423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User 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Item: “iPhone”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Rating: 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6878540" y="3233678"/>
            <a:ext cx="1306202" cy="8314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Recommend: “Apple Watch”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245" y="4377096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Customer activity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on website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7399" y="4293940"/>
            <a:ext cx="1792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Up-to-date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recommendations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07375" cy="737582"/>
          </a:xfrm>
        </p:spPr>
        <p:txBody>
          <a:bodyPr/>
          <a:lstStyle/>
          <a:p>
            <a:r>
              <a:rPr lang="en-GB" dirty="0" smtClean="0"/>
              <a:t>Recommendations based on past user behaviour through </a:t>
            </a:r>
            <a:r>
              <a:rPr lang="en-GB" dirty="0" smtClean="0">
                <a:solidFill>
                  <a:srgbClr val="FF8000"/>
                </a:solidFill>
              </a:rPr>
              <a:t>collaborative filtering </a:t>
            </a:r>
            <a:r>
              <a:rPr lang="en-GB" dirty="0" smtClean="0"/>
              <a:t>(cf. </a:t>
            </a:r>
            <a:r>
              <a:rPr lang="en-GB" dirty="0" smtClean="0">
                <a:solidFill>
                  <a:srgbClr val="0080FF"/>
                </a:solidFill>
              </a:rPr>
              <a:t>Netflix, Amazon, …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425244" y="3459691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34178" y="3079479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5007" y="5536370"/>
            <a:ext cx="4593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(</a:t>
            </a:r>
            <a:r>
              <a:rPr lang="en-GB" sz="1800" dirty="0" err="1" smtClean="0"/>
              <a:t>eg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0080FF"/>
                </a:solidFill>
              </a:rPr>
              <a:t>Hadoop, Spark, Dryad, </a:t>
            </a:r>
            <a:r>
              <a:rPr lang="en-GB" sz="1800" dirty="0" err="1" smtClean="0">
                <a:solidFill>
                  <a:srgbClr val="0080FF"/>
                </a:solidFill>
              </a:rPr>
              <a:t>Flink</a:t>
            </a:r>
            <a:r>
              <a:rPr lang="en-GB" sz="1800" dirty="0" smtClean="0">
                <a:solidFill>
                  <a:srgbClr val="0080FF"/>
                </a:solidFill>
              </a:rPr>
              <a:t>, Naiad, …</a:t>
            </a:r>
            <a:r>
              <a:rPr lang="en-GB" sz="1800" dirty="0" smtClean="0">
                <a:solidFill>
                  <a:srgbClr val="0E207F"/>
                </a:solidFill>
              </a:rPr>
              <a:t>)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98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Collaborative Filtering in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/>
          <a:p>
            <a:fld id="{3663D992-EE64-1E4D-8543-5FA580ABE9FF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/>
              <a:t>33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30952" y="1118810"/>
            <a:ext cx="5100311" cy="4950265"/>
          </a:xfrm>
          <a:prstGeom prst="round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544" y="1598727"/>
            <a:ext cx="34163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Matrix </a:t>
            </a:r>
            <a:r>
              <a:rPr lang="en-US" sz="17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userItem</a:t>
            </a:r>
            <a:r>
              <a:rPr lang="en-US" sz="17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new Matrix();</a:t>
            </a:r>
          </a:p>
          <a:p>
            <a:r>
              <a:rPr lang="en-US" sz="17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Matrix </a:t>
            </a:r>
            <a:r>
              <a:rPr lang="en-US" sz="17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coOcc</a:t>
            </a:r>
            <a:r>
              <a:rPr lang="en-US" sz="17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new Matrix();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2544" y="2551288"/>
            <a:ext cx="47860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700" b="1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void </a:t>
            </a:r>
            <a:r>
              <a:rPr lang="en-US" sz="1700" b="1" dirty="0" err="1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addRating</a:t>
            </a:r>
            <a:r>
              <a:rPr lang="en-US" sz="1700" b="1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(int user, int item, int rating) { </a:t>
            </a:r>
          </a:p>
          <a:p>
            <a:pPr lvl="0"/>
            <a:r>
              <a:rPr lang="en-US" sz="17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userItem</a:t>
            </a:r>
            <a:r>
              <a:rPr lang="en-US" sz="1700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.setElement</a:t>
            </a:r>
            <a:r>
              <a:rPr lang="en-US" sz="17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(user, item, rating);</a:t>
            </a:r>
          </a:p>
          <a:p>
            <a:pPr lvl="0"/>
            <a:r>
              <a:rPr lang="en-US" sz="17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updateCoOccurrence</a:t>
            </a:r>
            <a:r>
              <a:rPr lang="en-US" sz="17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7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coOcc</a:t>
            </a:r>
            <a:r>
              <a:rPr lang="en-US" sz="17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userItem</a:t>
            </a:r>
            <a:r>
              <a:rPr lang="en-US" sz="17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);</a:t>
            </a:r>
          </a:p>
          <a:p>
            <a:pPr lvl="0"/>
            <a:r>
              <a:rPr lang="en-US" sz="17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}</a:t>
            </a:r>
            <a:endParaRPr lang="en-US" sz="17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9496" y="3952921"/>
            <a:ext cx="475886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700" b="1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Vector </a:t>
            </a:r>
            <a:r>
              <a:rPr lang="en-US" sz="1700" b="1" dirty="0" err="1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getRec</a:t>
            </a:r>
            <a:r>
              <a:rPr lang="en-US" sz="1700" b="1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(int user) {</a:t>
            </a:r>
            <a:r>
              <a:rPr lang="en-US" sz="17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17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Vector </a:t>
            </a:r>
            <a:r>
              <a:rPr lang="en-US" sz="1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userRow</a:t>
            </a: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= </a:t>
            </a:r>
            <a:r>
              <a:rPr lang="en-US" sz="17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userItem</a:t>
            </a:r>
            <a:r>
              <a:rPr lang="en-US" sz="1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.getRow</a:t>
            </a: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(user);</a:t>
            </a:r>
            <a:b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Vector </a:t>
            </a:r>
            <a:r>
              <a:rPr lang="en-US" sz="1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userRec</a:t>
            </a: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= </a:t>
            </a:r>
            <a:r>
              <a:rPr lang="en-US" sz="17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coOcc</a:t>
            </a:r>
            <a:r>
              <a:rPr lang="en-US" sz="1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.multiply</a:t>
            </a: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userRow</a:t>
            </a: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); </a:t>
            </a:r>
          </a:p>
          <a:p>
            <a:pPr lvl="0"/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7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return </a:t>
            </a:r>
            <a:r>
              <a:rPr lang="en-US" sz="1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userRec</a:t>
            </a:r>
            <a:r>
              <a:rPr lang="en-US" sz="1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;</a:t>
            </a:r>
          </a:p>
          <a:p>
            <a:pPr lvl="0"/>
            <a:r>
              <a:rPr lang="en-US" sz="17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}</a:t>
            </a:r>
            <a:endParaRPr lang="en-US" sz="17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61774"/>
              </p:ext>
            </p:extLst>
          </p:nvPr>
        </p:nvGraphicFramePr>
        <p:xfrm>
          <a:off x="773252" y="1901057"/>
          <a:ext cx="2280797" cy="729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816"/>
                <a:gridCol w="765816"/>
                <a:gridCol w="749165"/>
              </a:tblGrid>
              <a:tr h="24321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Item-A</a:t>
                      </a:r>
                      <a:endParaRPr lang="en-US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Item-B</a:t>
                      </a:r>
                      <a:endParaRPr lang="en-US" sz="1400" b="1" dirty="0"/>
                    </a:p>
                  </a:txBody>
                  <a:tcPr marT="0" marB="0"/>
                </a:tc>
              </a:tr>
              <a:tr h="243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User-A</a:t>
                      </a:r>
                      <a:endParaRPr lang="en-US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0" marB="0"/>
                </a:tc>
              </a:tr>
              <a:tr h="2432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User-B</a:t>
                      </a:r>
                      <a:endParaRPr lang="en-US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5189"/>
              </p:ext>
            </p:extLst>
          </p:nvPr>
        </p:nvGraphicFramePr>
        <p:xfrm>
          <a:off x="1633747" y="5253998"/>
          <a:ext cx="2204069" cy="723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53"/>
                <a:gridCol w="740053"/>
                <a:gridCol w="723963"/>
              </a:tblGrid>
              <a:tr h="297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Item-A</a:t>
                      </a:r>
                      <a:endParaRPr lang="en-US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Item-B</a:t>
                      </a:r>
                      <a:endParaRPr lang="en-US" sz="1400" b="1" dirty="0"/>
                    </a:p>
                  </a:txBody>
                  <a:tcPr marT="0" marB="0"/>
                </a:tc>
              </a:tr>
              <a:tr h="184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Item-A</a:t>
                      </a:r>
                      <a:endParaRPr lang="en-US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0" marB="0"/>
                </a:tc>
              </a:tr>
              <a:tr h="184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Item-B</a:t>
                      </a:r>
                      <a:endParaRPr lang="en-US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133" y="2803324"/>
            <a:ext cx="2559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User-Item matrix (</a:t>
            </a:r>
            <a:r>
              <a:rPr lang="en-US" sz="2000" b="1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UI</a:t>
            </a:r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2000" dirty="0">
              <a:solidFill>
                <a:srgbClr val="0080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803" y="6058691"/>
            <a:ext cx="332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Co-Occurrence matrix (</a:t>
            </a:r>
            <a:r>
              <a:rPr lang="en-US" sz="2000" b="1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CO</a:t>
            </a:r>
            <a:r>
              <a:rPr lang="en-US" sz="20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2000" dirty="0">
              <a:solidFill>
                <a:srgbClr val="0080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9762" y="975114"/>
            <a:ext cx="1850742" cy="583313"/>
          </a:xfrm>
          <a:prstGeom prst="wedgeEllipseCallout">
            <a:avLst>
              <a:gd name="adj1" fmla="val 51416"/>
              <a:gd name="adj2" fmla="val 899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Update with new ratings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9396" y="4100918"/>
            <a:ext cx="2435057" cy="780415"/>
          </a:xfrm>
          <a:prstGeom prst="wedgeEllipseCallout">
            <a:avLst>
              <a:gd name="adj1" fmla="val 44925"/>
              <a:gd name="adj2" fmla="val 866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Multiply for recommendation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18760"/>
              </p:ext>
            </p:extLst>
          </p:nvPr>
        </p:nvGraphicFramePr>
        <p:xfrm>
          <a:off x="67743" y="5506067"/>
          <a:ext cx="126031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978"/>
                <a:gridCol w="274668"/>
                <a:gridCol w="274668"/>
              </a:tblGrid>
              <a:tr h="2750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User-B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8384" y="5432661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2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91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Filtering in Spark (Java)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2995" y="877295"/>
            <a:ext cx="8748583" cy="5649045"/>
          </a:xfrm>
          <a:prstGeom prst="round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124" y="913044"/>
            <a:ext cx="880907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400" dirty="0" smtClean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 /</a:t>
            </a:r>
            <a:r>
              <a:rPr lang="en-US" sz="1400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/ Build the recommendation model using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ALS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int rank = 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10;</a:t>
            </a:r>
          </a:p>
          <a:p>
            <a:pPr>
              <a:lnSpc>
                <a:spcPts val="1440"/>
              </a:lnSpc>
            </a:pP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numIterations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20;</a:t>
            </a:r>
          </a:p>
          <a:p>
            <a:pPr>
              <a:lnSpc>
                <a:spcPts val="1440"/>
              </a:lnSpc>
            </a:pP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MatrixFactorizationModel model = </a:t>
            </a:r>
            <a:r>
              <a:rPr lang="en-US" sz="1400" b="1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ALS.train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(JavaRDD.toRDD(ratings), rank, numIterations, 0.01); </a:t>
            </a:r>
          </a:p>
          <a:p>
            <a:pPr>
              <a:lnSpc>
                <a:spcPts val="1440"/>
              </a:lnSpc>
            </a:pPr>
            <a:endParaRPr lang="en-US" sz="1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</a:t>
            </a:r>
            <a:r>
              <a:rPr lang="en-US" sz="1400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// Evaluate the model on rating data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JavaRDD&lt;Tuple2&lt;Object, Object&gt;&gt; </a:t>
            </a:r>
            <a:r>
              <a:rPr lang="en-US" sz="14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userProducts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</a:t>
            </a:r>
            <a:r>
              <a:rPr lang="en-US" sz="14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ratings.map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</a:p>
          <a:p>
            <a:pPr>
              <a:lnSpc>
                <a:spcPts val="1440"/>
              </a:lnSpc>
            </a:pP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new 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Function&lt;Rating, Tuple2&lt;Object, Object&gt;&gt;() {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public Tuple2&lt;Object, Object&gt; call(Rating r) {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return new Tuple2&lt;Object, Object&gt;(r.user(), r.product());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}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}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);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JavaPairRDD&lt;Tuple2&lt;Integer, Integer&gt;, Double&gt; </a:t>
            </a:r>
            <a:r>
              <a:rPr lang="en-US" sz="14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predictions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JavaPairRDD.fromJavaRDD(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</a:t>
            </a:r>
            <a:r>
              <a:rPr lang="en-US" sz="14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model.predict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(JavaRDD.toRDD(userProducts)).toJavaRDD().map(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new Function&lt;Rating, Tuple2&lt;Tuple2&lt;Integer, Integer&gt;, Double&gt;&gt;() {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public Tuple2&lt;Tuple2&lt;Integer, Integer&gt;, Double&gt; call(Rating r){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  return new Tuple2&lt;Tuple2&lt;Integer, Integer&gt;, Double&gt;(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new Tuple2&lt;Integer, Integer&gt;(r.user(), r.product()), r.rating());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}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}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));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JavaRDD&lt;Tuple2&lt;Double, Double&gt;&gt; </a:t>
            </a:r>
            <a:r>
              <a:rPr lang="en-US" sz="14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ratesAndPreds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</a:t>
            </a:r>
            <a:r>
              <a:rPr lang="en-US" sz="1400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JavaPairRDD.fromJavaRDD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ratings.map</a:t>
            </a: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new Function&lt;Rating, Tuple2&lt;Tuple2&lt;Integer, Integer&gt;, Double&gt;&gt;() {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public Tuple2&lt;Tuple2&lt;Integer, Integer&gt;, Double&gt; call(Rating r){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  return new Tuple2&lt;Tuple2&lt;Integer, Integer&gt;, Double&gt;(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new Tuple2&lt;Integer, Integer&gt;(r.user(), r.product()), r.rating());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  }</a:t>
            </a:r>
          </a:p>
          <a:p>
            <a:pPr>
              <a:lnSpc>
                <a:spcPts val="1440"/>
              </a:lnSpc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    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}</a:t>
            </a:r>
          </a:p>
          <a:p>
            <a:pPr>
              <a:lnSpc>
                <a:spcPts val="1440"/>
              </a:lnSpc>
            </a:pP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 )).</a:t>
            </a:r>
            <a:r>
              <a:rPr lang="en-US" sz="14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join(predictions)</a:t>
            </a:r>
            <a:r>
              <a:rPr lang="en-US" sz="14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.values();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Filtering in Spark (</a:t>
            </a:r>
            <a:r>
              <a:rPr lang="en-GB" dirty="0" err="1" smtClean="0"/>
              <a:t>Scala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35190" y="1076259"/>
            <a:ext cx="7030485" cy="4842627"/>
          </a:xfrm>
          <a:prstGeom prst="round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6424" y="1178533"/>
            <a:ext cx="61723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// Build the recommendation model using ALS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rank = 10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numIterations = 20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model = </a:t>
            </a:r>
            <a:r>
              <a:rPr lang="en-US" sz="18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ALS.train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(ratings, rank, numIterations, 0.01)</a:t>
            </a:r>
          </a:p>
          <a:p>
            <a:endParaRPr lang="en-US" sz="1800" dirty="0">
              <a:solidFill>
                <a:srgbClr val="FF8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800" dirty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// Evaluate the model on rating data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usersProducts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ratings.</a:t>
            </a:r>
            <a:r>
              <a:rPr lang="en-US" sz="18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case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Rating(user, product, rate) =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&gt; (user, product)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}</a:t>
            </a: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predictions = 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model.predict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usersProducts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).</a:t>
            </a:r>
            <a:r>
              <a:rPr lang="en-US" sz="18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 case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Rating(user, product, rate) =&gt;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(user, product), rate)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 }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val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ratesAndPreds = </a:t>
            </a:r>
            <a:r>
              <a:rPr lang="en-US" sz="18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ratings.</a:t>
            </a:r>
            <a:r>
              <a:rPr lang="en-US" sz="18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case 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Rating(user, product, rate) =&gt; 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(user, product), rate)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}.</a:t>
            </a:r>
            <a:r>
              <a:rPr lang="en-US" sz="18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join</a:t>
            </a:r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(predictions)</a:t>
            </a:r>
            <a:endParaRPr lang="en-US" sz="1800" dirty="0" smtClean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5430" y="6060187"/>
            <a:ext cx="79889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sym typeface="Wingdings 2"/>
              </a:rPr>
              <a:t> </a:t>
            </a:r>
            <a:r>
              <a:rPr lang="en-US" sz="2000" dirty="0" smtClean="0"/>
              <a:t>All data is immutable, no fine-grained model updates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243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State as First Class Citizen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36</a:t>
            </a:fld>
            <a:endParaRPr lang="en-GB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418" y="2841542"/>
            <a:ext cx="2279416" cy="761926"/>
            <a:chOff x="299186" y="1016796"/>
            <a:chExt cx="2279416" cy="761926"/>
          </a:xfrm>
        </p:grpSpPr>
        <p:grpSp>
          <p:nvGrpSpPr>
            <p:cNvPr id="72" name="Group 71"/>
            <p:cNvGrpSpPr/>
            <p:nvPr/>
          </p:nvGrpSpPr>
          <p:grpSpPr>
            <a:xfrm>
              <a:off x="299186" y="1016796"/>
              <a:ext cx="2279416" cy="751721"/>
              <a:chOff x="7287267" y="4194087"/>
              <a:chExt cx="827173" cy="1280620"/>
            </a:xfrm>
          </p:grpSpPr>
          <p:sp>
            <p:nvSpPr>
              <p:cNvPr id="77" name="Left Bracket 76"/>
              <p:cNvSpPr/>
              <p:nvPr/>
            </p:nvSpPr>
            <p:spPr>
              <a:xfrm>
                <a:off x="7287267" y="4318432"/>
                <a:ext cx="46927" cy="1143011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32916" y="4542616"/>
                <a:ext cx="281085" cy="524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User A</a:t>
                </a:r>
                <a:endParaRPr lang="en-US" sz="1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822123" y="4194087"/>
                <a:ext cx="258978" cy="524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Item 2</a:t>
                </a:r>
                <a:endParaRPr lang="en-US" sz="1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30036" y="4950383"/>
                <a:ext cx="279394" cy="524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User B</a:t>
                </a:r>
                <a:endParaRPr lang="en-US" sz="1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584839" y="4194087"/>
                <a:ext cx="258978" cy="524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Item 1</a:t>
                </a:r>
                <a:endParaRPr lang="en-US" sz="1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82" name="Right Bracket 81"/>
              <p:cNvSpPr/>
              <p:nvPr/>
            </p:nvSpPr>
            <p:spPr>
              <a:xfrm>
                <a:off x="8073294" y="4293563"/>
                <a:ext cx="41146" cy="1143011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296343" y="1220448"/>
              <a:ext cx="282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96343" y="1470944"/>
              <a:ext cx="282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51870" y="1470945"/>
              <a:ext cx="282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51870" y="1210079"/>
              <a:ext cx="282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5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3913817" y="2906453"/>
            <a:ext cx="4525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32220" y="4345274"/>
            <a:ext cx="4525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41953" y="2912498"/>
            <a:ext cx="591980" cy="13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781477" y="4339226"/>
            <a:ext cx="625426" cy="5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85769" y="4339110"/>
            <a:ext cx="581450" cy="9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03751" y="4330847"/>
            <a:ext cx="3352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0" idx="2"/>
            <a:endCxn id="57" idx="6"/>
          </p:cNvCxnSpPr>
          <p:nvPr/>
        </p:nvCxnSpPr>
        <p:spPr>
          <a:xfrm flipH="1">
            <a:off x="4530064" y="3856700"/>
            <a:ext cx="176009" cy="290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1" idx="2"/>
            <a:endCxn id="58" idx="5"/>
          </p:cNvCxnSpPr>
          <p:nvPr/>
        </p:nvCxnSpPr>
        <p:spPr>
          <a:xfrm flipH="1">
            <a:off x="5788881" y="3880891"/>
            <a:ext cx="163001" cy="318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  <a:endCxn id="60" idx="0"/>
          </p:cNvCxnSpPr>
          <p:nvPr/>
        </p:nvCxnSpPr>
        <p:spPr>
          <a:xfrm>
            <a:off x="4608683" y="3097600"/>
            <a:ext cx="97390" cy="3347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3"/>
            <a:endCxn id="61" idx="0"/>
          </p:cNvCxnSpPr>
          <p:nvPr/>
        </p:nvCxnSpPr>
        <p:spPr>
          <a:xfrm>
            <a:off x="5794928" y="3063797"/>
            <a:ext cx="156954" cy="3927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Callout 51"/>
          <p:cNvSpPr/>
          <p:nvPr/>
        </p:nvSpPr>
        <p:spPr>
          <a:xfrm>
            <a:off x="913306" y="1523204"/>
            <a:ext cx="2903741" cy="987905"/>
          </a:xfrm>
          <a:prstGeom prst="wedgeEllipseCallout">
            <a:avLst>
              <a:gd name="adj1" fmla="val 66644"/>
              <a:gd name="adj2" fmla="val 482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/>
            <a:r>
              <a:rPr lang="en-US" sz="18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Tasks process stream data</a:t>
            </a:r>
            <a:endParaRPr lang="en-US" sz="18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" name="Oval Callout 52"/>
          <p:cNvSpPr/>
          <p:nvPr/>
        </p:nvSpPr>
        <p:spPr>
          <a:xfrm>
            <a:off x="616973" y="3835914"/>
            <a:ext cx="2903741" cy="1181766"/>
          </a:xfrm>
          <a:prstGeom prst="wedgeEllipseCallout">
            <a:avLst>
              <a:gd name="adj1" fmla="val 76564"/>
              <a:gd name="adj2" fmla="val -507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State </a:t>
            </a:r>
            <a:r>
              <a:rPr lang="en-US" sz="1800" b="1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Elements </a:t>
            </a:r>
            <a:r>
              <a:rPr lang="en-US" sz="1800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1800" b="1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SEs</a:t>
            </a:r>
            <a:r>
              <a:rPr lang="en-US" sz="18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) represent transient state</a:t>
            </a:r>
            <a:endParaRPr lang="en-US" sz="18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Oval Callout 53"/>
          <p:cNvSpPr/>
          <p:nvPr/>
        </p:nvSpPr>
        <p:spPr>
          <a:xfrm>
            <a:off x="6648552" y="2962265"/>
            <a:ext cx="1616809" cy="1139744"/>
          </a:xfrm>
          <a:prstGeom prst="wedgeEllipseCallout">
            <a:avLst>
              <a:gd name="adj1" fmla="val -82755"/>
              <a:gd name="adj2" fmla="val 630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en-US" sz="16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Dataflows represent </a:t>
            </a:r>
            <a:endParaRPr lang="en-US" sz="16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16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streams</a:t>
            </a:r>
            <a:endParaRPr lang="en-US" sz="16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5" name="Curved Connector 54"/>
          <p:cNvCxnSpPr/>
          <p:nvPr/>
        </p:nvCxnSpPr>
        <p:spPr>
          <a:xfrm rot="16200000" flipV="1">
            <a:off x="5119059" y="2062421"/>
            <a:ext cx="13565" cy="1279223"/>
          </a:xfrm>
          <a:prstGeom prst="curvedConnector3">
            <a:avLst>
              <a:gd name="adj1" fmla="val 3215761"/>
            </a:avLst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Content Placeholder 6"/>
          <p:cNvSpPr>
            <a:spLocks noGrp="1"/>
          </p:cNvSpPr>
          <p:nvPr>
            <p:ph sz="half" idx="4294967295"/>
          </p:nvPr>
        </p:nvSpPr>
        <p:spPr>
          <a:xfrm>
            <a:off x="348397" y="5340650"/>
            <a:ext cx="8745452" cy="1035619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srgbClr val="FF8000"/>
                </a:solidFill>
              </a:rPr>
              <a:t>State </a:t>
            </a:r>
            <a:r>
              <a:rPr lang="en-GB" dirty="0" smtClean="0">
                <a:solidFill>
                  <a:srgbClr val="FF8000"/>
                </a:solidFill>
              </a:rPr>
              <a:t>elements (SEs) </a:t>
            </a:r>
            <a:r>
              <a:rPr lang="en-GB" dirty="0" smtClean="0"/>
              <a:t>are mutable in-memory data structures</a:t>
            </a:r>
            <a:endParaRPr lang="en-GB" dirty="0" smtClean="0">
              <a:solidFill>
                <a:srgbClr val="FF8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dirty="0" smtClean="0"/>
              <a:t>Tasks have </a:t>
            </a:r>
            <a:r>
              <a:rPr lang="en-GB" dirty="0" smtClean="0">
                <a:solidFill>
                  <a:srgbClr val="FF8000"/>
                </a:solidFill>
              </a:rPr>
              <a:t>local access </a:t>
            </a:r>
            <a:r>
              <a:rPr lang="en-GB" dirty="0" smtClean="0"/>
              <a:t>to SEs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SEs can be shared between tasks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2" name="Oval 41"/>
          <p:cNvSpPr/>
          <p:nvPr/>
        </p:nvSpPr>
        <p:spPr>
          <a:xfrm rot="16200000">
            <a:off x="4410683" y="2701600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4" name="Oval 43"/>
          <p:cNvSpPr/>
          <p:nvPr/>
        </p:nvSpPr>
        <p:spPr>
          <a:xfrm rot="16200000">
            <a:off x="5456921" y="2725790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7" name="Oval 56"/>
          <p:cNvSpPr/>
          <p:nvPr/>
        </p:nvSpPr>
        <p:spPr>
          <a:xfrm rot="16200000">
            <a:off x="4332064" y="4146981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8" name="Oval 57"/>
          <p:cNvSpPr/>
          <p:nvPr/>
        </p:nvSpPr>
        <p:spPr>
          <a:xfrm rot="16200000">
            <a:off x="5450874" y="4140933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Oval 58"/>
          <p:cNvSpPr/>
          <p:nvPr/>
        </p:nvSpPr>
        <p:spPr>
          <a:xfrm rot="16200000">
            <a:off x="6467403" y="4146980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Diamond 59"/>
          <p:cNvSpPr/>
          <p:nvPr/>
        </p:nvSpPr>
        <p:spPr>
          <a:xfrm>
            <a:off x="4484717" y="3432345"/>
            <a:ext cx="442712" cy="42435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Diamond 60"/>
          <p:cNvSpPr/>
          <p:nvPr/>
        </p:nvSpPr>
        <p:spPr>
          <a:xfrm>
            <a:off x="5730526" y="3456536"/>
            <a:ext cx="442712" cy="42435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build="p"/>
      <p:bldP spid="60" grpId="0" animBg="1"/>
      <p:bldP spid="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with Large Streaming State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State will not fit into single node</a:t>
            </a:r>
          </a:p>
          <a:p>
            <a:endParaRPr lang="en-GB" dirty="0"/>
          </a:p>
          <a:p>
            <a:r>
              <a:rPr lang="en-GB" dirty="0" smtClean="0"/>
              <a:t>Challenge: Handling of distributed state?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/>
          <a:p>
            <a:fld id="{3663D992-EE64-1E4D-8543-5FA580ABE9FF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/>
              <a:t>37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7900" y="1520231"/>
            <a:ext cx="4165393" cy="11346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5860426" y="1215551"/>
            <a:ext cx="2831137" cy="1439351"/>
          </a:xfrm>
          <a:prstGeom prst="wedgeEllipseCallout">
            <a:avLst>
              <a:gd name="adj1" fmla="val -104008"/>
              <a:gd name="adj2" fmla="val 132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Big Data problem:</a:t>
            </a:r>
          </a:p>
          <a:p>
            <a:pPr algn="ctr"/>
            <a:r>
              <a:rPr lang="en-US" sz="1800" b="1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Matrices</a:t>
            </a:r>
            <a:br>
              <a:rPr lang="en-US" sz="1800" b="1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800" b="1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become large</a:t>
            </a:r>
            <a:endParaRPr lang="en-US" sz="1800" b="1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391" y="1757637"/>
            <a:ext cx="360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Matrix </a:t>
            </a:r>
            <a:r>
              <a:rPr lang="en-US" sz="18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userItem</a:t>
            </a:r>
            <a:r>
              <a:rPr lang="en-US" sz="18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new Matrix();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Matrix </a:t>
            </a:r>
            <a:r>
              <a:rPr lang="en-US" sz="1800" b="1" dirty="0" err="1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coOcc</a:t>
            </a:r>
            <a:r>
              <a:rPr lang="en-US" sz="1800" b="1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= new Matrix();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Helvetica Neue" charset="0"/>
                <a:ea typeface="Helvetica Neue" charset="0"/>
                <a:cs typeface="Helvetica Neue" charset="0"/>
              </a:rPr>
              <a:t>Peter </a:t>
            </a:r>
            <a:r>
              <a:rPr lang="en-GB" dirty="0" err="1" smtClean="0">
                <a:latin typeface="Helvetica Neue" charset="0"/>
                <a:ea typeface="Helvetica Neue" charset="0"/>
                <a:cs typeface="Helvetica Neue" charset="0"/>
              </a:rPr>
              <a:t>Pietzuch</a:t>
            </a:r>
            <a:r>
              <a:rPr lang="en-GB" dirty="0" smtClean="0">
                <a:latin typeface="Helvetica Neue" charset="0"/>
                <a:ea typeface="Helvetica Neue" charset="0"/>
                <a:cs typeface="Helvetica Neue" charset="0"/>
              </a:rPr>
              <a:t> - Imperial College London</a:t>
            </a:r>
            <a:endParaRPr lang="en-GB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01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Partitioned State Elements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Idea: </a:t>
            </a:r>
            <a:r>
              <a:rPr lang="en-GB" b="1" dirty="0" smtClean="0"/>
              <a:t>Partitioned SE </a:t>
            </a:r>
            <a:r>
              <a:rPr lang="en-GB" dirty="0" smtClean="0"/>
              <a:t>split into disjoint partitions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/>
          <a:p>
            <a:fld id="{3663D992-EE64-1E4D-8543-5FA580ABE9FF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/>
              <a:t>38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50437" y="3854749"/>
            <a:ext cx="2064968" cy="1334073"/>
            <a:chOff x="1160535" y="3737091"/>
            <a:chExt cx="2064968" cy="1334073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1160535" y="4363018"/>
              <a:ext cx="952329" cy="3583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178758" y="4721403"/>
              <a:ext cx="952327" cy="349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>
              <a:off x="2823513" y="3737091"/>
              <a:ext cx="401990" cy="34675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flipV="1">
              <a:off x="2823513" y="4651969"/>
              <a:ext cx="401990" cy="34675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38" name="Straight Arrow Connector 37"/>
            <p:cNvCxnSpPr>
              <a:endCxn id="36" idx="2"/>
            </p:cNvCxnSpPr>
            <p:nvPr/>
          </p:nvCxnSpPr>
          <p:spPr>
            <a:xfrm flipV="1">
              <a:off x="2445545" y="4083849"/>
              <a:ext cx="377968" cy="2460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2" idx="4"/>
              <a:endCxn id="37" idx="1"/>
            </p:cNvCxnSpPr>
            <p:nvPr/>
          </p:nvCxnSpPr>
          <p:spPr>
            <a:xfrm flipV="1">
              <a:off x="2547996" y="4825348"/>
              <a:ext cx="376015" cy="2104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321512" y="5550000"/>
            <a:ext cx="3588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Dataflow routed according to </a:t>
            </a:r>
          </a:p>
          <a:p>
            <a:pPr algn="ctr"/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ash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function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79962"/>
              </p:ext>
            </p:extLst>
          </p:nvPr>
        </p:nvGraphicFramePr>
        <p:xfrm>
          <a:off x="1962463" y="4285870"/>
          <a:ext cx="2487805" cy="1239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22"/>
                <a:gridCol w="835322"/>
                <a:gridCol w="817161"/>
              </a:tblGrid>
              <a:tr h="4131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Item-A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Item-B</a:t>
                      </a:r>
                      <a:endParaRPr lang="en-US" sz="1600" b="1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User-A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User-B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021" y="4547150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Access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y key</a:t>
            </a: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5604" y="5710940"/>
            <a:ext cx="330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State partitioned according</a:t>
            </a:r>
          </a:p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o 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partitioning key</a:t>
            </a:r>
            <a:endParaRPr lang="en-US" sz="2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4826371" y="1808008"/>
            <a:ext cx="664231" cy="5049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0800000">
            <a:off x="4826370" y="2680051"/>
            <a:ext cx="664231" cy="468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165629" y="2312935"/>
            <a:ext cx="433774" cy="346131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7068" y="3852710"/>
            <a:ext cx="240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User-Item matrix (UI)</a:t>
            </a: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5203" y="4615152"/>
            <a:ext cx="151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hash(msg.id)</a:t>
            </a: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 rot="9696930">
            <a:off x="6464632" y="4566401"/>
            <a:ext cx="264296" cy="1327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75015" y="2293079"/>
            <a:ext cx="18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Key space: [0-N]</a:t>
            </a:r>
            <a:endParaRPr lang="en-US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77633" y="184379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[0-k]</a:t>
            </a:r>
            <a:endParaRPr lang="en-US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81420" y="266687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[(k+1)-N]</a:t>
            </a:r>
            <a:endParaRPr lang="en-US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3" name="Diamond 72"/>
          <p:cNvSpPr/>
          <p:nvPr/>
        </p:nvSpPr>
        <p:spPr>
          <a:xfrm>
            <a:off x="3272706" y="2101839"/>
            <a:ext cx="713880" cy="73838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405907" y="4730335"/>
            <a:ext cx="433774" cy="346131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Oval 40"/>
          <p:cNvSpPr/>
          <p:nvPr/>
        </p:nvSpPr>
        <p:spPr>
          <a:xfrm rot="16200000">
            <a:off x="7375375" y="4284212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2" name="Oval 41"/>
          <p:cNvSpPr/>
          <p:nvPr/>
        </p:nvSpPr>
        <p:spPr>
          <a:xfrm rot="16200000">
            <a:off x="7441898" y="4955498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8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Partial State Elements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3" y="1052513"/>
            <a:ext cx="8207375" cy="5256212"/>
          </a:xfrm>
        </p:spPr>
        <p:txBody>
          <a:bodyPr/>
          <a:lstStyle/>
          <a:p>
            <a:r>
              <a:rPr lang="en-GB" b="1" dirty="0" smtClean="0"/>
              <a:t>Partial SEs </a:t>
            </a:r>
            <a:r>
              <a:rPr lang="en-GB" dirty="0" smtClean="0"/>
              <a:t>are replicated (when partitioning is impossible)</a:t>
            </a:r>
          </a:p>
          <a:p>
            <a:pPr lvl="1"/>
            <a:r>
              <a:rPr lang="en-GB" dirty="0" smtClean="0"/>
              <a:t>Tasks have local access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Access to partial SEs either </a:t>
            </a:r>
            <a:r>
              <a:rPr lang="en-GB" b="1" dirty="0" smtClean="0"/>
              <a:t>local</a:t>
            </a:r>
            <a:r>
              <a:rPr lang="en-GB" dirty="0" smtClean="0"/>
              <a:t> or </a:t>
            </a:r>
            <a:r>
              <a:rPr lang="en-GB" b="1" dirty="0" smtClean="0"/>
              <a:t>global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/>
          <a:p>
            <a:fld id="{3663D992-EE64-1E4D-8543-5FA580ABE9FF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/>
              <a:t>39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46116" y="4516308"/>
            <a:ext cx="2290240" cy="1151915"/>
            <a:chOff x="5520716" y="3853383"/>
            <a:chExt cx="2290240" cy="1151915"/>
          </a:xfrm>
        </p:grpSpPr>
        <p:sp>
          <p:nvSpPr>
            <p:cNvPr id="55" name="Oval 54"/>
            <p:cNvSpPr/>
            <p:nvPr/>
          </p:nvSpPr>
          <p:spPr>
            <a:xfrm>
              <a:off x="6491266" y="4561529"/>
              <a:ext cx="442714" cy="443769"/>
            </a:xfrm>
            <a:prstGeom prst="ellipse">
              <a:avLst/>
            </a:prstGeom>
            <a:gradFill flip="none" rotWithShape="1">
              <a:gsLst>
                <a:gs pos="0">
                  <a:srgbClr val="BDBDBD"/>
                </a:gs>
                <a:gs pos="100000">
                  <a:srgbClr val="EBEBEB"/>
                </a:gs>
                <a:gs pos="35000">
                  <a:srgbClr val="D4D4D4"/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73045" y="3853383"/>
              <a:ext cx="442714" cy="443769"/>
            </a:xfrm>
            <a:prstGeom prst="ellipse">
              <a:avLst/>
            </a:prstGeom>
            <a:gradFill flip="none" rotWithShape="1">
              <a:gsLst>
                <a:gs pos="0">
                  <a:srgbClr val="BDBDBD"/>
                </a:gs>
                <a:gs pos="100000">
                  <a:srgbClr val="EBEBEB"/>
                </a:gs>
                <a:gs pos="35000">
                  <a:srgbClr val="D4D4D4"/>
                </a:gs>
              </a:gsLst>
              <a:lin ang="16200000" scaled="0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7" name="Straight Arrow Connector 56"/>
            <p:cNvCxnSpPr>
              <a:endCxn id="56" idx="2"/>
            </p:cNvCxnSpPr>
            <p:nvPr/>
          </p:nvCxnSpPr>
          <p:spPr>
            <a:xfrm flipV="1">
              <a:off x="5520716" y="4075268"/>
              <a:ext cx="952329" cy="3583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55" idx="2"/>
            </p:cNvCxnSpPr>
            <p:nvPr/>
          </p:nvCxnSpPr>
          <p:spPr>
            <a:xfrm>
              <a:off x="5538939" y="4433653"/>
              <a:ext cx="952327" cy="34976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6" idx="6"/>
              <a:endCxn id="65" idx="1"/>
            </p:cNvCxnSpPr>
            <p:nvPr/>
          </p:nvCxnSpPr>
          <p:spPr>
            <a:xfrm>
              <a:off x="6915759" y="4075268"/>
              <a:ext cx="452485" cy="57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6"/>
              <a:endCxn id="66" idx="1"/>
            </p:cNvCxnSpPr>
            <p:nvPr/>
          </p:nvCxnSpPr>
          <p:spPr>
            <a:xfrm>
              <a:off x="6933980" y="4783414"/>
              <a:ext cx="434264" cy="793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Diamond 64"/>
            <p:cNvSpPr/>
            <p:nvPr/>
          </p:nvSpPr>
          <p:spPr>
            <a:xfrm>
              <a:off x="7368244" y="3868838"/>
              <a:ext cx="442712" cy="424354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>
              <a:off x="7368244" y="4579170"/>
              <a:ext cx="442712" cy="424354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02339" y="4509534"/>
            <a:ext cx="2322793" cy="1141048"/>
            <a:chOff x="5520716" y="3853383"/>
            <a:chExt cx="2322793" cy="1141048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5520716" y="4075268"/>
              <a:ext cx="952329" cy="3583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538939" y="4433653"/>
              <a:ext cx="952327" cy="349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74" idx="1"/>
            </p:cNvCxnSpPr>
            <p:nvPr/>
          </p:nvCxnSpPr>
          <p:spPr>
            <a:xfrm flipV="1">
              <a:off x="6915759" y="4065560"/>
              <a:ext cx="485038" cy="9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75" idx="1"/>
            </p:cNvCxnSpPr>
            <p:nvPr/>
          </p:nvCxnSpPr>
          <p:spPr>
            <a:xfrm flipV="1">
              <a:off x="6933980" y="4782254"/>
              <a:ext cx="466817" cy="1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Diamond 73"/>
            <p:cNvSpPr/>
            <p:nvPr/>
          </p:nvSpPr>
          <p:spPr>
            <a:xfrm>
              <a:off x="7400797" y="3853383"/>
              <a:ext cx="442712" cy="424354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7400797" y="4570077"/>
              <a:ext cx="442712" cy="424354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02070" y="5751113"/>
            <a:ext cx="277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Local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access:</a:t>
            </a:r>
          </a:p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Data items sent to one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94243" y="5740044"/>
            <a:ext cx="2595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Global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access:</a:t>
            </a:r>
          </a:p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Data items sent to all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Diamond 82"/>
          <p:cNvSpPr/>
          <p:nvPr/>
        </p:nvSpPr>
        <p:spPr>
          <a:xfrm>
            <a:off x="3343266" y="2207685"/>
            <a:ext cx="713880" cy="73838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4142782" y="2404484"/>
            <a:ext cx="433774" cy="346131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9696930">
            <a:off x="1097128" y="4832955"/>
            <a:ext cx="264296" cy="1327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 rot="9696930">
            <a:off x="5295921" y="4780401"/>
            <a:ext cx="251098" cy="12283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 rot="12149371">
            <a:off x="5302903" y="5293205"/>
            <a:ext cx="289101" cy="10995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Diamond 94"/>
          <p:cNvSpPr/>
          <p:nvPr/>
        </p:nvSpPr>
        <p:spPr>
          <a:xfrm>
            <a:off x="4502603" y="1720332"/>
            <a:ext cx="713880" cy="73838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Diamond 95"/>
          <p:cNvSpPr/>
          <p:nvPr/>
        </p:nvSpPr>
        <p:spPr>
          <a:xfrm>
            <a:off x="4520244" y="2576879"/>
            <a:ext cx="713880" cy="73838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30179" y="4505422"/>
            <a:ext cx="442714" cy="443769"/>
          </a:xfrm>
          <a:prstGeom prst="ellipse">
            <a:avLst/>
          </a:prstGeom>
          <a:gradFill flip="none" rotWithShape="1">
            <a:gsLst>
              <a:gs pos="0">
                <a:srgbClr val="BDBDBD"/>
              </a:gs>
              <a:gs pos="100000">
                <a:srgbClr val="EBEBEB"/>
              </a:gs>
              <a:gs pos="35000">
                <a:srgbClr val="D4D4D4"/>
              </a:gs>
            </a:gsLst>
            <a:lin ang="16200000" scaled="0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60416" y="5188803"/>
            <a:ext cx="442714" cy="443769"/>
          </a:xfrm>
          <a:prstGeom prst="ellipse">
            <a:avLst/>
          </a:prstGeom>
          <a:gradFill flip="none" rotWithShape="1">
            <a:gsLst>
              <a:gs pos="0">
                <a:srgbClr val="BDBDBD"/>
              </a:gs>
              <a:gs pos="100000">
                <a:srgbClr val="EBEBEB"/>
              </a:gs>
              <a:gs pos="35000">
                <a:srgbClr val="D4D4D4"/>
              </a:gs>
            </a:gsLst>
            <a:lin ang="16200000" scaled="0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9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Machine Learning for Web Analytics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3" y="1310110"/>
            <a:ext cx="4033317" cy="22533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3730" y="4474910"/>
            <a:ext cx="3350822" cy="1695507"/>
            <a:chOff x="5031178" y="2133601"/>
            <a:chExt cx="3350822" cy="1695507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5245149" y="350819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5624661" y="3506704"/>
              <a:ext cx="152400" cy="15537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5245149" y="244139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>
              <a:off x="5624661" y="2439904"/>
              <a:ext cx="152400" cy="15537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930949" y="297479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6200000">
              <a:off x="6310461" y="2973304"/>
              <a:ext cx="152400" cy="15537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6692950" y="297479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6200000">
              <a:off x="7075438" y="2973304"/>
              <a:ext cx="152400" cy="15537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7454950" y="297479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4" idx="2"/>
              <a:endCxn id="25" idx="0"/>
            </p:cNvCxnSpPr>
            <p:nvPr/>
          </p:nvCxnSpPr>
          <p:spPr>
            <a:xfrm>
              <a:off x="5398343" y="3583599"/>
              <a:ext cx="225623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6" idx="2"/>
              <a:endCxn id="27" idx="0"/>
            </p:cNvCxnSpPr>
            <p:nvPr/>
          </p:nvCxnSpPr>
          <p:spPr>
            <a:xfrm>
              <a:off x="5398343" y="2516799"/>
              <a:ext cx="225623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5"/>
              <a:endCxn id="28" idx="0"/>
            </p:cNvCxnSpPr>
            <p:nvPr/>
          </p:nvCxnSpPr>
          <p:spPr>
            <a:xfrm rot="10800000" flipH="1">
              <a:off x="5755795" y="3050993"/>
              <a:ext cx="175154" cy="47951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3"/>
              <a:endCxn id="28" idx="0"/>
            </p:cNvCxnSpPr>
            <p:nvPr/>
          </p:nvCxnSpPr>
          <p:spPr>
            <a:xfrm>
              <a:off x="5755795" y="2571475"/>
              <a:ext cx="175154" cy="47951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8" idx="2"/>
              <a:endCxn id="29" idx="0"/>
            </p:cNvCxnSpPr>
            <p:nvPr/>
          </p:nvCxnSpPr>
          <p:spPr>
            <a:xfrm>
              <a:off x="6084143" y="3050199"/>
              <a:ext cx="225623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9" idx="4"/>
              <a:endCxn id="30" idx="0"/>
            </p:cNvCxnSpPr>
            <p:nvPr/>
          </p:nvCxnSpPr>
          <p:spPr>
            <a:xfrm>
              <a:off x="6465143" y="3050199"/>
              <a:ext cx="228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0" idx="2"/>
              <a:endCxn id="31" idx="0"/>
            </p:cNvCxnSpPr>
            <p:nvPr/>
          </p:nvCxnSpPr>
          <p:spPr>
            <a:xfrm>
              <a:off x="6846144" y="3050199"/>
              <a:ext cx="228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1" idx="4"/>
              <a:endCxn id="32" idx="0"/>
            </p:cNvCxnSpPr>
            <p:nvPr/>
          </p:nvCxnSpPr>
          <p:spPr>
            <a:xfrm>
              <a:off x="7230120" y="3050199"/>
              <a:ext cx="225623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6200000">
              <a:off x="5043824" y="2846689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63" name="Curved Connector 62"/>
            <p:cNvCxnSpPr/>
            <p:nvPr/>
          </p:nvCxnSpPr>
          <p:spPr>
            <a:xfrm rot="5400000" flipV="1">
              <a:off x="6197599" y="2938231"/>
              <a:ext cx="1588" cy="379512"/>
            </a:xfrm>
            <a:prstGeom prst="curvedConnector3">
              <a:avLst>
                <a:gd name="adj1" fmla="val 9431486"/>
              </a:avLst>
            </a:prstGeom>
            <a:ln w="127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V="1">
              <a:off x="5510311" y="2404831"/>
              <a:ext cx="1588" cy="379512"/>
            </a:xfrm>
            <a:prstGeom prst="curvedConnector3">
              <a:avLst>
                <a:gd name="adj1" fmla="val 9431486"/>
              </a:avLst>
            </a:prstGeom>
            <a:ln w="127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/>
            <p:nvPr/>
          </p:nvCxnSpPr>
          <p:spPr>
            <a:xfrm rot="5400000" flipV="1">
              <a:off x="6959600" y="2938231"/>
              <a:ext cx="1588" cy="379512"/>
            </a:xfrm>
            <a:prstGeom prst="curvedConnector3">
              <a:avLst>
                <a:gd name="adj1" fmla="val 9431486"/>
              </a:avLst>
            </a:prstGeom>
            <a:ln w="127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 rot="5400000" flipH="1">
              <a:off x="6577111" y="2784242"/>
              <a:ext cx="1588" cy="379512"/>
            </a:xfrm>
            <a:prstGeom prst="curvedConnector3">
              <a:avLst>
                <a:gd name="adj1" fmla="val 9431486"/>
              </a:avLst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endCxn id="27" idx="4"/>
            </p:cNvCxnSpPr>
            <p:nvPr/>
          </p:nvCxnSpPr>
          <p:spPr>
            <a:xfrm rot="16200000" flipV="1">
              <a:off x="5663506" y="2632636"/>
              <a:ext cx="457199" cy="227112"/>
            </a:xfrm>
            <a:prstGeom prst="curvedConnector2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67"/>
            <p:cNvCxnSpPr/>
            <p:nvPr/>
          </p:nvCxnSpPr>
          <p:spPr>
            <a:xfrm rot="16200000" flipH="1" flipV="1">
              <a:off x="5663506" y="3242237"/>
              <a:ext cx="457199" cy="227112"/>
            </a:xfrm>
            <a:prstGeom prst="curvedConnector2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/>
            <p:nvPr/>
          </p:nvCxnSpPr>
          <p:spPr>
            <a:xfrm rot="5400000" flipV="1">
              <a:off x="5510311" y="3470042"/>
              <a:ext cx="1588" cy="379512"/>
            </a:xfrm>
            <a:prstGeom prst="curvedConnector3">
              <a:avLst>
                <a:gd name="adj1" fmla="val 9431486"/>
              </a:avLst>
            </a:prstGeom>
            <a:ln w="127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171912" y="3200401"/>
              <a:ext cx="301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f</a:t>
              </a:r>
              <a:r>
                <a:rPr lang="en-US" sz="1400" baseline="-25000" dirty="0" smtClean="0">
                  <a:latin typeface="Arial"/>
                  <a:cs typeface="Arial"/>
                </a:rPr>
                <a:t>1</a:t>
              </a:r>
              <a:endParaRPr lang="en-US" sz="1400" baseline="-25000" dirty="0">
                <a:latin typeface="Arial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71912" y="2133601"/>
              <a:ext cx="301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f</a:t>
              </a:r>
              <a:r>
                <a:rPr lang="en-US" sz="1400" baseline="-25000" dirty="0" smtClean="0">
                  <a:latin typeface="Arial"/>
                  <a:cs typeface="Arial"/>
                </a:rPr>
                <a:t>n</a:t>
              </a:r>
              <a:endParaRPr lang="en-US" sz="1400" baseline="-25000" dirty="0"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00880" y="3121223"/>
              <a:ext cx="981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y E {−1,1} 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93268" y="342899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66FF"/>
                  </a:solidFill>
                </a:rPr>
                <a:t>p</a:t>
              </a:r>
              <a:r>
                <a:rPr lang="en-US" sz="2000" dirty="0" smtClean="0">
                  <a:solidFill>
                    <a:srgbClr val="3366FF"/>
                  </a:solidFill>
                </a:rPr>
                <a:t>redict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21905" y="2297667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update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6334081" y="3494935"/>
              <a:ext cx="1219200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0800000" flipV="1">
              <a:off x="6334083" y="262916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/>
            <p:nvPr/>
          </p:nvCxnSpPr>
          <p:spPr>
            <a:xfrm rot="5400000" flipH="1">
              <a:off x="7340600" y="2784243"/>
              <a:ext cx="1588" cy="379512"/>
            </a:xfrm>
            <a:prstGeom prst="curvedConnector3">
              <a:avLst>
                <a:gd name="adj1" fmla="val 9431486"/>
              </a:avLst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Placeholder 14"/>
          <p:cNvSpPr txBox="1">
            <a:spLocks/>
          </p:cNvSpPr>
          <p:nvPr/>
        </p:nvSpPr>
        <p:spPr>
          <a:xfrm>
            <a:off x="4724400" y="1219200"/>
            <a:ext cx="4267200" cy="52312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Problem: Provide up-to-date predictions regarding which ads to serve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 smtClean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 smtClean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 smtClean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 smtClean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en-US" sz="1800" dirty="0" smtClean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Solution</a:t>
            </a:r>
            <a:r>
              <a:rPr lang="en-US" sz="18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sz="1800" dirty="0" err="1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AdPredictor</a:t>
            </a:r>
            <a:r>
              <a:rPr lang="en-US" sz="1800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1800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800" dirty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Bayesian online learning algorithm ranks adverts according to </a:t>
            </a:r>
            <a:r>
              <a:rPr lang="en-US" sz="18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click probabilities</a:t>
            </a:r>
            <a:endParaRPr lang="en-US" sz="18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8323" y="2498052"/>
            <a:ext cx="3657830" cy="2624868"/>
            <a:chOff x="761770" y="3886200"/>
            <a:chExt cx="3657830" cy="2624868"/>
          </a:xfrm>
        </p:grpSpPr>
        <p:sp>
          <p:nvSpPr>
            <p:cNvPr id="5" name="Rectangle 4"/>
            <p:cNvSpPr/>
            <p:nvPr/>
          </p:nvSpPr>
          <p:spPr bwMode="auto">
            <a:xfrm>
              <a:off x="761770" y="3886200"/>
              <a:ext cx="3276830" cy="26248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94" name="Group 3"/>
            <p:cNvGrpSpPr/>
            <p:nvPr/>
          </p:nvGrpSpPr>
          <p:grpSpPr>
            <a:xfrm>
              <a:off x="938241" y="4114800"/>
              <a:ext cx="199276" cy="243193"/>
              <a:chOff x="4206443" y="1494906"/>
              <a:chExt cx="578750" cy="667788"/>
            </a:xfrm>
          </p:grpSpPr>
          <p:sp>
            <p:nvSpPr>
              <p:cNvPr id="387" name="Rectangle 386"/>
              <p:cNvSpPr/>
              <p:nvPr/>
            </p:nvSpPr>
            <p:spPr>
              <a:xfrm>
                <a:off x="4206443" y="1494906"/>
                <a:ext cx="578750" cy="66778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4696155" y="2073656"/>
                <a:ext cx="89038" cy="890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 flipH="1" flipV="1">
                <a:off x="4250962" y="1850132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rot="10800000" flipH="1" flipV="1">
                <a:off x="4250963" y="1895579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10800000" flipH="1" flipV="1">
                <a:off x="4250963" y="1940098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Group 9"/>
            <p:cNvGrpSpPr/>
            <p:nvPr/>
          </p:nvGrpSpPr>
          <p:grpSpPr>
            <a:xfrm>
              <a:off x="1319241" y="4114800"/>
              <a:ext cx="199276" cy="243194"/>
              <a:chOff x="4206443" y="1494906"/>
              <a:chExt cx="578750" cy="667788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4206443" y="1494906"/>
                <a:ext cx="578750" cy="66778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3" name="Straight Connector 382"/>
              <p:cNvCxnSpPr/>
              <p:nvPr/>
            </p:nvCxnSpPr>
            <p:spPr>
              <a:xfrm rot="5400000" flipH="1" flipV="1">
                <a:off x="4696155" y="2073656"/>
                <a:ext cx="89038" cy="890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 flipH="1" flipV="1">
                <a:off x="4250962" y="1850132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10800000" flipH="1" flipV="1">
                <a:off x="4250963" y="1895579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0800000" flipH="1" flipV="1">
                <a:off x="4250963" y="1940098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TextBox 295"/>
            <p:cNvSpPr txBox="1"/>
            <p:nvPr/>
          </p:nvSpPr>
          <p:spPr>
            <a:xfrm>
              <a:off x="1972755" y="3962400"/>
              <a:ext cx="337086" cy="361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rot="16200000">
              <a:off x="963218" y="4646742"/>
              <a:ext cx="149320" cy="15223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862041" y="4572000"/>
              <a:ext cx="3047838" cy="285668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 rot="16200000">
              <a:off x="1769873" y="4646742"/>
              <a:ext cx="149320" cy="15223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/>
            <p:cNvCxnSpPr>
              <a:stCxn id="297" idx="6"/>
              <a:endCxn id="387" idx="2"/>
            </p:cNvCxnSpPr>
            <p:nvPr/>
          </p:nvCxnSpPr>
          <p:spPr>
            <a:xfrm rot="5400000" flipH="1" flipV="1">
              <a:off x="892775" y="4503097"/>
              <a:ext cx="290208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99" idx="6"/>
              <a:endCxn id="377" idx="2"/>
            </p:cNvCxnSpPr>
            <p:nvPr/>
          </p:nvCxnSpPr>
          <p:spPr>
            <a:xfrm rot="16200000" flipV="1">
              <a:off x="1699430" y="4503096"/>
              <a:ext cx="290207" cy="3"/>
            </a:xfrm>
            <a:prstGeom prst="line">
              <a:avLst/>
            </a:prstGeom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97" idx="2"/>
              <a:endCxn id="368" idx="0"/>
            </p:cNvCxnSpPr>
            <p:nvPr/>
          </p:nvCxnSpPr>
          <p:spPr>
            <a:xfrm rot="16200000" flipH="1">
              <a:off x="872012" y="4963388"/>
              <a:ext cx="332145" cy="410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99" idx="2"/>
              <a:endCxn id="350" idx="0"/>
            </p:cNvCxnSpPr>
            <p:nvPr/>
          </p:nvCxnSpPr>
          <p:spPr>
            <a:xfrm rot="16200000" flipH="1">
              <a:off x="1690575" y="4951479"/>
              <a:ext cx="312484" cy="4567"/>
            </a:xfrm>
            <a:prstGeom prst="line">
              <a:avLst/>
            </a:prstGeom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387" idx="2"/>
              <a:endCxn id="299" idx="7"/>
            </p:cNvCxnSpPr>
            <p:nvPr/>
          </p:nvCxnSpPr>
          <p:spPr>
            <a:xfrm rot="16200000" flipH="1">
              <a:off x="1258257" y="4137614"/>
              <a:ext cx="312075" cy="752831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97" idx="2"/>
              <a:endCxn id="359" idx="0"/>
            </p:cNvCxnSpPr>
            <p:nvPr/>
          </p:nvCxnSpPr>
          <p:spPr>
            <a:xfrm rot="16200000" flipH="1">
              <a:off x="1075330" y="4760069"/>
              <a:ext cx="312484" cy="387387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297" idx="2"/>
              <a:endCxn id="350" idx="0"/>
            </p:cNvCxnSpPr>
            <p:nvPr/>
          </p:nvCxnSpPr>
          <p:spPr>
            <a:xfrm rot="16200000" flipH="1">
              <a:off x="1287248" y="4548152"/>
              <a:ext cx="312484" cy="811222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72" idx="2"/>
              <a:endCxn id="334" idx="1"/>
            </p:cNvCxnSpPr>
            <p:nvPr/>
          </p:nvCxnSpPr>
          <p:spPr>
            <a:xfrm rot="16200000" flipH="1">
              <a:off x="1499955" y="5481934"/>
              <a:ext cx="353118" cy="1276450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363" idx="2"/>
              <a:endCxn id="334" idx="1"/>
            </p:cNvCxnSpPr>
            <p:nvPr/>
          </p:nvCxnSpPr>
          <p:spPr>
            <a:xfrm rot="16200000" flipH="1">
              <a:off x="1683613" y="5665591"/>
              <a:ext cx="372779" cy="889473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354" idx="2"/>
              <a:endCxn id="334" idx="1"/>
            </p:cNvCxnSpPr>
            <p:nvPr/>
          </p:nvCxnSpPr>
          <p:spPr>
            <a:xfrm rot="16200000" flipH="1">
              <a:off x="1895531" y="5877509"/>
              <a:ext cx="372779" cy="465638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/>
            <p:cNvSpPr txBox="1"/>
            <p:nvPr/>
          </p:nvSpPr>
          <p:spPr>
            <a:xfrm>
              <a:off x="3001324" y="4295001"/>
              <a:ext cx="10372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Share state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3084599" y="5895201"/>
              <a:ext cx="9540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Aggregate</a:t>
              </a:r>
              <a:endParaRPr lang="en-US" sz="1300" dirty="0">
                <a:latin typeface="Arial"/>
                <a:cs typeface="Arial"/>
              </a:endParaRPr>
            </a:p>
          </p:txBody>
        </p:sp>
        <p:cxnSp>
          <p:nvCxnSpPr>
            <p:cNvPr id="312" name="Elbow Connector 79"/>
            <p:cNvCxnSpPr>
              <a:endCxn id="298" idx="3"/>
            </p:cNvCxnSpPr>
            <p:nvPr/>
          </p:nvCxnSpPr>
          <p:spPr>
            <a:xfrm rot="5400000" flipH="1" flipV="1">
              <a:off x="2396027" y="4782868"/>
              <a:ext cx="1581885" cy="1445819"/>
            </a:xfrm>
            <a:prstGeom prst="bentConnector4">
              <a:avLst>
                <a:gd name="adj1" fmla="val 195"/>
                <a:gd name="adj2" fmla="val 115811"/>
              </a:avLst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/>
            <p:cNvSpPr txBox="1"/>
            <p:nvPr/>
          </p:nvSpPr>
          <p:spPr>
            <a:xfrm rot="5400000">
              <a:off x="3944761" y="5897451"/>
              <a:ext cx="6572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FF0000"/>
                  </a:solidFill>
                  <a:latin typeface="Arial"/>
                  <a:cs typeface="Arial"/>
                </a:rPr>
                <a:t>Iterate</a:t>
              </a:r>
              <a:endParaRPr lang="en-US" sz="13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1977653" y="5257800"/>
              <a:ext cx="337086" cy="361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955251" y="3886200"/>
              <a:ext cx="108334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Pre-process</a:t>
              </a:r>
            </a:p>
            <a:p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084843" y="4876800"/>
              <a:ext cx="9537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Parallelize</a:t>
              </a:r>
              <a:endParaRPr lang="en-US" sz="1300" dirty="0">
                <a:latin typeface="Arial"/>
                <a:cs typeface="Arial"/>
              </a:endParaRPr>
            </a:p>
          </p:txBody>
        </p:sp>
        <p:grpSp>
          <p:nvGrpSpPr>
            <p:cNvPr id="318" name="Group 86"/>
            <p:cNvGrpSpPr/>
            <p:nvPr/>
          </p:nvGrpSpPr>
          <p:grpSpPr>
            <a:xfrm>
              <a:off x="1744893" y="4114800"/>
              <a:ext cx="199276" cy="243194"/>
              <a:chOff x="4206443" y="1494906"/>
              <a:chExt cx="578750" cy="667788"/>
            </a:xfrm>
          </p:grpSpPr>
          <p:sp>
            <p:nvSpPr>
              <p:cNvPr id="377" name="Rectangle 376"/>
              <p:cNvSpPr/>
              <p:nvPr/>
            </p:nvSpPr>
            <p:spPr>
              <a:xfrm>
                <a:off x="4206443" y="1494906"/>
                <a:ext cx="578750" cy="66778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8" name="Straight Connector 377"/>
              <p:cNvCxnSpPr/>
              <p:nvPr/>
            </p:nvCxnSpPr>
            <p:spPr>
              <a:xfrm rot="5400000" flipH="1" flipV="1">
                <a:off x="4696155" y="2073656"/>
                <a:ext cx="89038" cy="890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10800000" flipH="1" flipV="1">
                <a:off x="4250962" y="1850132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10800000" flipH="1" flipV="1">
                <a:off x="4250963" y="1895579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0800000" flipH="1" flipV="1">
                <a:off x="4250963" y="1940098"/>
                <a:ext cx="489711" cy="928"/>
              </a:xfrm>
              <a:prstGeom prst="line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" name="Oval 318"/>
            <p:cNvSpPr/>
            <p:nvPr/>
          </p:nvSpPr>
          <p:spPr>
            <a:xfrm rot="16200000">
              <a:off x="1336028" y="4646742"/>
              <a:ext cx="149320" cy="15223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0" name="Group 110"/>
            <p:cNvGrpSpPr/>
            <p:nvPr/>
          </p:nvGrpSpPr>
          <p:grpSpPr>
            <a:xfrm rot="5400000" flipV="1">
              <a:off x="631321" y="5499642"/>
              <a:ext cx="813935" cy="73994"/>
              <a:chOff x="3962400" y="4419601"/>
              <a:chExt cx="1676400" cy="152401"/>
            </a:xfrm>
          </p:grpSpPr>
          <p:sp>
            <p:nvSpPr>
              <p:cNvPr id="368" name="Rectangle 367"/>
              <p:cNvSpPr/>
              <p:nvPr/>
            </p:nvSpPr>
            <p:spPr>
              <a:xfrm rot="16200000">
                <a:off x="3962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 rot="16200000">
                <a:off x="4341911" y="4418113"/>
                <a:ext cx="152400" cy="15537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16200000">
                <a:off x="4724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 rot="16200000">
                <a:off x="5106888" y="4418113"/>
                <a:ext cx="152400" cy="15537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16200000">
                <a:off x="5486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3" name="Straight Connector 372"/>
              <p:cNvCxnSpPr>
                <a:stCxn id="368" idx="2"/>
                <a:endCxn id="369" idx="0"/>
              </p:cNvCxnSpPr>
              <p:nvPr/>
            </p:nvCxnSpPr>
            <p:spPr>
              <a:xfrm>
                <a:off x="4115593" y="4495007"/>
                <a:ext cx="22562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>
                <a:stCxn id="369" idx="4"/>
                <a:endCxn id="370" idx="0"/>
              </p:cNvCxnSpPr>
              <p:nvPr/>
            </p:nvCxnSpPr>
            <p:spPr>
              <a:xfrm>
                <a:off x="4496594" y="4495007"/>
                <a:ext cx="228600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>
                <a:stCxn id="370" idx="2"/>
                <a:endCxn id="371" idx="0"/>
              </p:cNvCxnSpPr>
              <p:nvPr/>
            </p:nvCxnSpPr>
            <p:spPr>
              <a:xfrm>
                <a:off x="4877594" y="4495007"/>
                <a:ext cx="228600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71" idx="4"/>
                <a:endCxn id="372" idx="0"/>
              </p:cNvCxnSpPr>
              <p:nvPr/>
            </p:nvCxnSpPr>
            <p:spPr>
              <a:xfrm>
                <a:off x="5261570" y="4495007"/>
                <a:ext cx="22562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1" name="Rectangle 320"/>
            <p:cNvSpPr/>
            <p:nvPr/>
          </p:nvSpPr>
          <p:spPr>
            <a:xfrm rot="5400000">
              <a:off x="536383" y="5393422"/>
              <a:ext cx="994679" cy="266236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2" name="Group 122"/>
            <p:cNvGrpSpPr/>
            <p:nvPr/>
          </p:nvGrpSpPr>
          <p:grpSpPr>
            <a:xfrm rot="5400000" flipV="1">
              <a:off x="1018298" y="5479981"/>
              <a:ext cx="813935" cy="73994"/>
              <a:chOff x="3962400" y="4419601"/>
              <a:chExt cx="1676400" cy="152401"/>
            </a:xfrm>
          </p:grpSpPr>
          <p:sp>
            <p:nvSpPr>
              <p:cNvPr id="359" name="Rectangle 358"/>
              <p:cNvSpPr/>
              <p:nvPr/>
            </p:nvSpPr>
            <p:spPr>
              <a:xfrm rot="16200000">
                <a:off x="3962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/>
              <p:cNvSpPr/>
              <p:nvPr/>
            </p:nvSpPr>
            <p:spPr>
              <a:xfrm rot="16200000">
                <a:off x="4341911" y="4418113"/>
                <a:ext cx="152400" cy="15537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 rot="16200000">
                <a:off x="4724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 rot="16200000">
                <a:off x="5106888" y="4418113"/>
                <a:ext cx="152400" cy="15537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16200000">
                <a:off x="5486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Connector 363"/>
              <p:cNvCxnSpPr>
                <a:stCxn id="359" idx="2"/>
                <a:endCxn id="360" idx="0"/>
              </p:cNvCxnSpPr>
              <p:nvPr/>
            </p:nvCxnSpPr>
            <p:spPr>
              <a:xfrm>
                <a:off x="4115593" y="4495007"/>
                <a:ext cx="22562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360" idx="4"/>
                <a:endCxn id="361" idx="0"/>
              </p:cNvCxnSpPr>
              <p:nvPr/>
            </p:nvCxnSpPr>
            <p:spPr>
              <a:xfrm>
                <a:off x="4496594" y="4495007"/>
                <a:ext cx="228600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1" idx="2"/>
                <a:endCxn id="362" idx="0"/>
              </p:cNvCxnSpPr>
              <p:nvPr/>
            </p:nvCxnSpPr>
            <p:spPr>
              <a:xfrm>
                <a:off x="4877594" y="4495007"/>
                <a:ext cx="228600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62" idx="4"/>
                <a:endCxn id="363" idx="0"/>
              </p:cNvCxnSpPr>
              <p:nvPr/>
            </p:nvCxnSpPr>
            <p:spPr>
              <a:xfrm>
                <a:off x="5261570" y="4495007"/>
                <a:ext cx="22562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Rectangle 322"/>
            <p:cNvSpPr/>
            <p:nvPr/>
          </p:nvSpPr>
          <p:spPr>
            <a:xfrm rot="5400000">
              <a:off x="923360" y="5393422"/>
              <a:ext cx="994679" cy="266236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4" name="Group 134"/>
            <p:cNvGrpSpPr/>
            <p:nvPr/>
          </p:nvGrpSpPr>
          <p:grpSpPr>
            <a:xfrm rot="5400000" flipV="1">
              <a:off x="1442133" y="5479981"/>
              <a:ext cx="813935" cy="73994"/>
              <a:chOff x="3962400" y="4419601"/>
              <a:chExt cx="1676400" cy="152401"/>
            </a:xfrm>
          </p:grpSpPr>
          <p:sp>
            <p:nvSpPr>
              <p:cNvPr id="350" name="Rectangle 349"/>
              <p:cNvSpPr/>
              <p:nvPr/>
            </p:nvSpPr>
            <p:spPr>
              <a:xfrm rot="16200000">
                <a:off x="3962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 rot="16200000">
                <a:off x="4341911" y="4418113"/>
                <a:ext cx="152400" cy="15537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16200000">
                <a:off x="4724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 rot="16200000">
                <a:off x="5106888" y="4418113"/>
                <a:ext cx="152400" cy="15537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16200000">
                <a:off x="5486400" y="44196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5" name="Straight Connector 354"/>
              <p:cNvCxnSpPr>
                <a:stCxn id="350" idx="2"/>
                <a:endCxn id="351" idx="0"/>
              </p:cNvCxnSpPr>
              <p:nvPr/>
            </p:nvCxnSpPr>
            <p:spPr>
              <a:xfrm>
                <a:off x="4115593" y="4495007"/>
                <a:ext cx="22562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51" idx="4"/>
                <a:endCxn id="352" idx="0"/>
              </p:cNvCxnSpPr>
              <p:nvPr/>
            </p:nvCxnSpPr>
            <p:spPr>
              <a:xfrm>
                <a:off x="4496594" y="4495007"/>
                <a:ext cx="228600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stCxn id="352" idx="2"/>
                <a:endCxn id="353" idx="0"/>
              </p:cNvCxnSpPr>
              <p:nvPr/>
            </p:nvCxnSpPr>
            <p:spPr>
              <a:xfrm>
                <a:off x="4877594" y="4495007"/>
                <a:ext cx="228600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>
                <a:stCxn id="353" idx="4"/>
                <a:endCxn id="354" idx="0"/>
              </p:cNvCxnSpPr>
              <p:nvPr/>
            </p:nvCxnSpPr>
            <p:spPr>
              <a:xfrm>
                <a:off x="5261570" y="4495007"/>
                <a:ext cx="22562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5" name="Rectangle 324"/>
            <p:cNvSpPr/>
            <p:nvPr/>
          </p:nvSpPr>
          <p:spPr>
            <a:xfrm rot="5400000">
              <a:off x="1347195" y="5389342"/>
              <a:ext cx="994679" cy="266236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1972755" y="4438732"/>
              <a:ext cx="337086" cy="361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327" name="Straight Connector 326"/>
            <p:cNvCxnSpPr>
              <a:stCxn id="387" idx="2"/>
              <a:endCxn id="319" idx="7"/>
            </p:cNvCxnSpPr>
            <p:nvPr/>
          </p:nvCxnSpPr>
          <p:spPr>
            <a:xfrm rot="16200000" flipH="1">
              <a:off x="1041335" y="4354537"/>
              <a:ext cx="312075" cy="318986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59" idx="0"/>
              <a:endCxn id="299" idx="2"/>
            </p:cNvCxnSpPr>
            <p:nvPr/>
          </p:nvCxnSpPr>
          <p:spPr>
            <a:xfrm rot="5400000" flipH="1" flipV="1">
              <a:off x="1478658" y="4744129"/>
              <a:ext cx="312484" cy="419268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68" idx="0"/>
              <a:endCxn id="299" idx="2"/>
            </p:cNvCxnSpPr>
            <p:nvPr/>
          </p:nvCxnSpPr>
          <p:spPr>
            <a:xfrm rot="5400000" flipH="1" flipV="1">
              <a:off x="1275339" y="4560472"/>
              <a:ext cx="332145" cy="806245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Rectangle 332"/>
            <p:cNvSpPr/>
            <p:nvPr/>
          </p:nvSpPr>
          <p:spPr>
            <a:xfrm>
              <a:off x="862041" y="6172200"/>
              <a:ext cx="3047838" cy="285668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Diamond 333"/>
            <p:cNvSpPr/>
            <p:nvPr/>
          </p:nvSpPr>
          <p:spPr>
            <a:xfrm>
              <a:off x="2314739" y="6220599"/>
              <a:ext cx="149320" cy="152238"/>
            </a:xfrm>
            <a:prstGeom prst="diamond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3BEFB0-43D4-4670-8477-EBF0EE2DD58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6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/>
          <a:p>
            <a:fld id="{6FD59375-F9BE-894E-B1E9-6BCDC8B628CA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/>
              <a:t>40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67" y="4344414"/>
            <a:ext cx="1034670" cy="1034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421" y="3852075"/>
            <a:ext cx="16996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 Neue" charset="0"/>
                <a:ea typeface="Helvetica Neue" charset="0"/>
                <a:cs typeface="Helvetica Neue" charset="0"/>
              </a:rPr>
              <a:t>Program.java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1963117" y="4033762"/>
            <a:ext cx="1284454" cy="18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5182" y="3799871"/>
            <a:ext cx="10021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Cluster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37237" y="3981784"/>
            <a:ext cx="2398992" cy="31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669" y="3127634"/>
            <a:ext cx="3270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Annotated Java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program</a:t>
            </a:r>
            <a:b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2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(@Partitioned, @Partial, @Global, …)</a:t>
            </a:r>
            <a:endParaRPr lang="en-US" sz="12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9535" y="4108949"/>
            <a:ext cx="856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Static</a:t>
            </a:r>
            <a:b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program</a:t>
            </a:r>
            <a:b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analysis</a:t>
            </a:r>
            <a:endParaRPr lang="en-US" sz="140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13568" y="1822736"/>
            <a:ext cx="29153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13568" y="3002120"/>
            <a:ext cx="29153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47820" y="1822737"/>
            <a:ext cx="381346" cy="9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47820" y="3002120"/>
            <a:ext cx="402892" cy="41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93425" y="3006281"/>
            <a:ext cx="374563" cy="69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10702" y="3013214"/>
            <a:ext cx="21595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6200000">
            <a:off x="3480166" y="1620710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" name="Oval 26"/>
          <p:cNvSpPr/>
          <p:nvPr/>
        </p:nvSpPr>
        <p:spPr>
          <a:xfrm rot="16200000">
            <a:off x="3502064" y="2817676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Oval 27"/>
          <p:cNvSpPr/>
          <p:nvPr/>
        </p:nvSpPr>
        <p:spPr>
          <a:xfrm rot="16200000">
            <a:off x="4363363" y="2832273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Oval 28"/>
          <p:cNvSpPr/>
          <p:nvPr/>
        </p:nvSpPr>
        <p:spPr>
          <a:xfrm rot="16200000">
            <a:off x="5180867" y="2817676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0" name="Straight Connector 29"/>
          <p:cNvCxnSpPr>
            <a:endCxn id="26" idx="2"/>
          </p:cNvCxnSpPr>
          <p:nvPr/>
        </p:nvCxnSpPr>
        <p:spPr bwMode="auto">
          <a:xfrm flipH="1" flipV="1">
            <a:off x="3678166" y="2016710"/>
            <a:ext cx="59263" cy="2874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16200000">
            <a:off x="4355181" y="1627137"/>
            <a:ext cx="396000" cy="3960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 bwMode="auto">
          <a:xfrm flipH="1" flipV="1">
            <a:off x="4553181" y="2023137"/>
            <a:ext cx="55105" cy="3112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</p:cNvCxnSpPr>
          <p:nvPr/>
        </p:nvCxnSpPr>
        <p:spPr bwMode="auto">
          <a:xfrm flipV="1">
            <a:off x="3700064" y="2467429"/>
            <a:ext cx="55508" cy="3502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</p:cNvCxnSpPr>
          <p:nvPr/>
        </p:nvCxnSpPr>
        <p:spPr bwMode="auto">
          <a:xfrm flipV="1">
            <a:off x="4561363" y="2419048"/>
            <a:ext cx="46923" cy="4132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11378" y="3081428"/>
            <a:ext cx="3182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SEEP distributed dataflow</a:t>
            </a:r>
            <a:b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framework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3613086" y="2216818"/>
            <a:ext cx="442712" cy="42435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4376295" y="2230122"/>
            <a:ext cx="442712" cy="42435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0619" y="4055715"/>
            <a:ext cx="1602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Translation &amp;</a:t>
            </a:r>
            <a:b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40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checkpoint-based fault tolerance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40797"/>
          <a:stretch/>
        </p:blipFill>
        <p:spPr>
          <a:xfrm>
            <a:off x="7601857" y="4242393"/>
            <a:ext cx="1009953" cy="113699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02001" y="3701865"/>
            <a:ext cx="23706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Data-parallel</a:t>
            </a:r>
          </a:p>
          <a:p>
            <a:pPr algn="ctr"/>
            <a:r>
              <a:rPr lang="en-US" sz="2000" b="1" dirty="0" err="1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sz="2000" b="1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 Dataflow Graph (SDG)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Dataflow Graphs (SDG)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12357" y="-36931"/>
            <a:ext cx="991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1F497D"/>
                </a:solidFill>
              </a:rPr>
              <a:t>Imperial,</a:t>
            </a:r>
            <a:r>
              <a:rPr lang="en-GB" sz="1600" smtClean="0">
                <a:solidFill>
                  <a:srgbClr val="1F497D"/>
                </a:solidFill>
              </a:rPr>
              <a:t/>
            </a:r>
            <a:br>
              <a:rPr lang="en-GB" sz="1600" smtClean="0">
                <a:solidFill>
                  <a:srgbClr val="1F497D"/>
                </a:solidFill>
              </a:rPr>
            </a:br>
            <a:r>
              <a:rPr lang="en-GB" sz="1600" smtClean="0">
                <a:solidFill>
                  <a:srgbClr val="1F497D"/>
                </a:solidFill>
              </a:rPr>
              <a:t>USENIX</a:t>
            </a:r>
            <a:br>
              <a:rPr lang="en-GB" sz="1600" smtClean="0">
                <a:solidFill>
                  <a:srgbClr val="1F497D"/>
                </a:solidFill>
              </a:rPr>
            </a:br>
            <a:r>
              <a:rPr lang="en-GB" sz="1600" smtClean="0">
                <a:solidFill>
                  <a:srgbClr val="1F497D"/>
                </a:solidFill>
              </a:rPr>
              <a:t>ATC’14</a:t>
            </a:r>
            <a:endParaRPr lang="en-GB" sz="1600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SDG: Online Logistic Regression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pic>
        <p:nvPicPr>
          <p:cNvPr id="5" name="Picture 4" descr="batch-spark-se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8" y="1721284"/>
            <a:ext cx="7689486" cy="4140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443939" cy="5256212"/>
          </a:xfrm>
        </p:spPr>
        <p:txBody>
          <a:bodyPr/>
          <a:lstStyle/>
          <a:p>
            <a:pPr marL="357188" lvl="1" indent="0">
              <a:buNone/>
            </a:pPr>
            <a:r>
              <a:rPr lang="en-GB" dirty="0" smtClean="0">
                <a:solidFill>
                  <a:srgbClr val="0E207F"/>
                </a:solidFill>
              </a:rPr>
              <a:t>100 GB training dataset for classification</a:t>
            </a:r>
          </a:p>
          <a:p>
            <a:pPr marL="357188" lvl="1" indent="0">
              <a:buNone/>
            </a:pPr>
            <a:r>
              <a:rPr lang="en-GB" dirty="0"/>
              <a:t>Deployed on Amazon EC2 (“m1.xlarge” VMs with 4 </a:t>
            </a:r>
            <a:r>
              <a:rPr lang="en-GB" dirty="0" err="1"/>
              <a:t>vCPUs</a:t>
            </a:r>
            <a:r>
              <a:rPr lang="en-GB" dirty="0"/>
              <a:t> and 16 GB RAM)</a:t>
            </a:r>
          </a:p>
          <a:p>
            <a:pPr marL="357188" lvl="1" indent="0">
              <a:buNone/>
            </a:pP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16007" y="3364059"/>
            <a:ext cx="4692406" cy="1323710"/>
            <a:chOff x="2270865" y="4100271"/>
            <a:chExt cx="4692406" cy="1323710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2270865" y="4928935"/>
              <a:ext cx="1560548" cy="49504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831413" y="4100271"/>
              <a:ext cx="3131858" cy="81790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Straight Connector 14"/>
          <p:cNvCxnSpPr/>
          <p:nvPr/>
        </p:nvCxnSpPr>
        <p:spPr bwMode="auto">
          <a:xfrm flipV="1">
            <a:off x="2405245" y="3536249"/>
            <a:ext cx="1582072" cy="710284"/>
          </a:xfrm>
          <a:prstGeom prst="line">
            <a:avLst/>
          </a:prstGeom>
          <a:noFill/>
          <a:ln w="38100" cap="flat" cmpd="sng" algn="ctr">
            <a:solidFill>
              <a:srgbClr val="FF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019604" y="2244825"/>
            <a:ext cx="3099570" cy="1302186"/>
          </a:xfrm>
          <a:prstGeom prst="line">
            <a:avLst/>
          </a:prstGeom>
          <a:noFill/>
          <a:ln w="38100" cap="flat" cmpd="sng" algn="ctr">
            <a:solidFill>
              <a:srgbClr val="FF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00774" y="2449300"/>
            <a:ext cx="77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SDG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205194" y="3957696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Spark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931700" y="2158730"/>
            <a:ext cx="1894181" cy="6349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30" y="6060187"/>
            <a:ext cx="79889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sym typeface="Wingdings 2"/>
              </a:rPr>
              <a:t> </a:t>
            </a:r>
            <a:r>
              <a:rPr lang="en-US" sz="2000" dirty="0" smtClean="0"/>
              <a:t>SDGs have comparable throughput to Spark despite mutable state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4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440909" cy="5256212"/>
          </a:xfrm>
        </p:spPr>
        <p:txBody>
          <a:bodyPr/>
          <a:lstStyle/>
          <a:p>
            <a:r>
              <a:rPr lang="en-US" dirty="0" smtClean="0"/>
              <a:t>Scalable stream processing key component in today’s Big Data stacks</a:t>
            </a:r>
          </a:p>
          <a:p>
            <a:pPr lvl="1"/>
            <a:r>
              <a:rPr lang="en-US" dirty="0" smtClean="0"/>
              <a:t>Many applications and services require real-time view of data streams</a:t>
            </a:r>
          </a:p>
          <a:p>
            <a:pPr lvl="1"/>
            <a:r>
              <a:rPr lang="en-US" dirty="0" smtClean="0"/>
              <a:t>Online machine learning is growing in importance</a:t>
            </a:r>
          </a:p>
          <a:p>
            <a:r>
              <a:rPr lang="en-US" dirty="0" smtClean="0"/>
              <a:t>(1) </a:t>
            </a:r>
            <a:r>
              <a:rPr lang="en-US" dirty="0" smtClean="0">
                <a:solidFill>
                  <a:srgbClr val="FF8000"/>
                </a:solidFill>
              </a:rPr>
              <a:t>Modern parallel hardware </a:t>
            </a:r>
            <a:r>
              <a:rPr lang="en-US" dirty="0" smtClean="0"/>
              <a:t>(multicore CPUs/GPUs) raises challenges</a:t>
            </a:r>
          </a:p>
          <a:p>
            <a:pPr lvl="1"/>
            <a:r>
              <a:rPr lang="en-US" dirty="0" smtClean="0"/>
              <a:t>Need new system designs that exploit </a:t>
            </a:r>
            <a:r>
              <a:rPr lang="en-US" dirty="0" smtClean="0">
                <a:solidFill>
                  <a:srgbClr val="FF8000"/>
                </a:solidFill>
              </a:rPr>
              <a:t>data parallelism</a:t>
            </a:r>
          </a:p>
          <a:p>
            <a:pPr lvl="1"/>
            <a:r>
              <a:rPr lang="en-US" dirty="0" smtClean="0"/>
              <a:t>Must not compromise </a:t>
            </a:r>
            <a:r>
              <a:rPr lang="en-US" dirty="0" smtClean="0">
                <a:solidFill>
                  <a:srgbClr val="FF8000"/>
                </a:solidFill>
              </a:rPr>
              <a:t>well-founded query semantics</a:t>
            </a:r>
          </a:p>
          <a:p>
            <a:r>
              <a:rPr lang="en-GB" b="1" dirty="0">
                <a:solidFill>
                  <a:srgbClr val="0080FF"/>
                </a:solidFill>
                <a:sym typeface="Wingdings 2"/>
              </a:rPr>
              <a:t> </a:t>
            </a:r>
            <a:r>
              <a:rPr lang="en-GB" b="1" dirty="0" smtClean="0">
                <a:solidFill>
                  <a:srgbClr val="0080FF"/>
                </a:solidFill>
                <a:sym typeface="Wingdings 2"/>
              </a:rPr>
              <a:t>SABER: </a:t>
            </a:r>
            <a:r>
              <a:rPr lang="en-US" b="1" dirty="0" smtClean="0">
                <a:solidFill>
                  <a:srgbClr val="0080FF"/>
                </a:solidFill>
              </a:rPr>
              <a:t>Windows handling in parallel streaming engine</a:t>
            </a:r>
          </a:p>
          <a:p>
            <a:r>
              <a:rPr lang="en-US" dirty="0" smtClean="0"/>
              <a:t>(2) </a:t>
            </a:r>
            <a:r>
              <a:rPr lang="en-US" dirty="0" smtClean="0">
                <a:solidFill>
                  <a:srgbClr val="FF8000"/>
                </a:solidFill>
              </a:rPr>
              <a:t>Easy-of-use </a:t>
            </a:r>
            <a:r>
              <a:rPr lang="en-US" dirty="0" smtClean="0"/>
              <a:t>key in adoption of streaming platforms</a:t>
            </a:r>
          </a:p>
          <a:p>
            <a:pPr lvl="1"/>
            <a:r>
              <a:rPr lang="en-US" dirty="0" smtClean="0"/>
              <a:t>Complex streaming applications require </a:t>
            </a:r>
            <a:r>
              <a:rPr lang="en-US" dirty="0" smtClean="0">
                <a:solidFill>
                  <a:srgbClr val="FF8000"/>
                </a:solidFill>
              </a:rPr>
              <a:t>expressive programming models</a:t>
            </a:r>
          </a:p>
          <a:p>
            <a:pPr lvl="1"/>
            <a:r>
              <a:rPr lang="en-US" dirty="0" smtClean="0"/>
              <a:t>Want to provide </a:t>
            </a:r>
            <a:r>
              <a:rPr lang="en-US" dirty="0" smtClean="0">
                <a:solidFill>
                  <a:srgbClr val="FF8000"/>
                </a:solidFill>
              </a:rPr>
              <a:t>programming abstractions </a:t>
            </a:r>
            <a:r>
              <a:rPr lang="en-US" dirty="0" smtClean="0"/>
              <a:t>that are natural to users</a:t>
            </a:r>
          </a:p>
          <a:p>
            <a:r>
              <a:rPr lang="en-GB" b="1" dirty="0">
                <a:solidFill>
                  <a:srgbClr val="0080FF"/>
                </a:solidFill>
                <a:sym typeface="Wingdings 2"/>
              </a:rPr>
              <a:t> </a:t>
            </a:r>
            <a:r>
              <a:rPr lang="en-GB" b="1" dirty="0" smtClean="0">
                <a:solidFill>
                  <a:srgbClr val="0080FF"/>
                </a:solidFill>
                <a:sym typeface="Wingdings 2"/>
              </a:rPr>
              <a:t>SDG: </a:t>
            </a:r>
            <a:r>
              <a:rPr lang="en-GB" b="1" dirty="0" err="1" smtClean="0">
                <a:solidFill>
                  <a:srgbClr val="0080FF"/>
                </a:solidFill>
                <a:sym typeface="Wingdings 2"/>
              </a:rPr>
              <a:t>Stateful</a:t>
            </a:r>
            <a:r>
              <a:rPr lang="en-GB" b="1" dirty="0" smtClean="0">
                <a:solidFill>
                  <a:srgbClr val="0080FF"/>
                </a:solidFill>
                <a:sym typeface="Wingdings 2"/>
              </a:rPr>
              <a:t> stream processing for machine learning</a:t>
            </a:r>
            <a:endParaRPr lang="en-US" dirty="0" smtClean="0"/>
          </a:p>
        </p:txBody>
      </p:sp>
      <p:pic>
        <p:nvPicPr>
          <p:cNvPr id="7" name="4 - Εικόνα" descr="ques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954" y="4923148"/>
            <a:ext cx="1480268" cy="185560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2223" y="5724406"/>
            <a:ext cx="229879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Peter Pietzuch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&lt;prp@doc.ic.ac.uk&gt;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http://lsds.doc.ic.ac.uk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536" y="5883985"/>
            <a:ext cx="389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Thank you! 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69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Real-Time Social Data Mining</a:t>
            </a:r>
          </a:p>
        </p:txBody>
      </p:sp>
      <p:pic>
        <p:nvPicPr>
          <p:cNvPr id="9219" name="Picture 21" descr="over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3" y="935355"/>
            <a:ext cx="7534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vera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3" y="935355"/>
            <a:ext cx="7534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over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3" y="935355"/>
            <a:ext cx="7534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overal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03" y="935355"/>
            <a:ext cx="7534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over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3" y="935355"/>
            <a:ext cx="7534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su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8840" y="204025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4840" y="53930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9040" y="28784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0640" y="46310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1240" y="55454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5440" y="53168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0840" y="50882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4040" y="44786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8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8840" y="55454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5640" y="47072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9240" y="29546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1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3440" y="24212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9040" y="28784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3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9040" y="24212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6" descr="d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8240" y="2497455"/>
            <a:ext cx="22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Slide Number Placeholder 2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4EA701-EBE8-470C-9924-AE9EB303170E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13760" y="3188018"/>
            <a:ext cx="2255520" cy="682942"/>
          </a:xfrm>
          <a:prstGeom prst="rect">
            <a:avLst/>
          </a:prstGeom>
          <a:solidFill>
            <a:srgbClr val="B0CFCC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marL="457200" indent="-457200">
              <a:spcBef>
                <a:spcPct val="20000"/>
              </a:spcBef>
            </a:pPr>
            <a:r>
              <a:rPr lang="en-GB" sz="20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Social Cascade Detection</a:t>
            </a:r>
            <a:endParaRPr lang="en-GB" sz="20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6" name="Picture 25" descr="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270398"/>
            <a:ext cx="3261360" cy="6067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ent Arrow 63"/>
          <p:cNvSpPr/>
          <p:nvPr/>
        </p:nvSpPr>
        <p:spPr>
          <a:xfrm>
            <a:off x="908872" y="2091471"/>
            <a:ext cx="3770364" cy="1308007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chemeClr val="tx1"/>
              </a:gs>
              <a:gs pos="67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Bent Arrow 62"/>
          <p:cNvSpPr/>
          <p:nvPr/>
        </p:nvSpPr>
        <p:spPr>
          <a:xfrm>
            <a:off x="1238674" y="2091684"/>
            <a:ext cx="3435639" cy="1308007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chemeClr val="accent2">
                  <a:lumMod val="40000"/>
                  <a:lumOff val="60000"/>
                  <a:alpha val="50000"/>
                </a:schemeClr>
              </a:gs>
              <a:gs pos="67000">
                <a:srgbClr val="B3B3B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Bent Arrow 61"/>
          <p:cNvSpPr/>
          <p:nvPr/>
        </p:nvSpPr>
        <p:spPr>
          <a:xfrm>
            <a:off x="1568053" y="2095500"/>
            <a:ext cx="3106259" cy="1304192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chemeClr val="accent2">
                  <a:lumMod val="40000"/>
                  <a:lumOff val="60000"/>
                  <a:alpha val="5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ent Arrow 52"/>
          <p:cNvSpPr/>
          <p:nvPr/>
        </p:nvSpPr>
        <p:spPr>
          <a:xfrm>
            <a:off x="1893534" y="2095500"/>
            <a:ext cx="2780780" cy="1304192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chemeClr val="accent2">
                  <a:lumMod val="40000"/>
                  <a:lumOff val="60000"/>
                  <a:alpha val="50000"/>
                </a:schemeClr>
              </a:gs>
              <a:gs pos="67000">
                <a:schemeClr val="bg2">
                  <a:lumMod val="7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>
            <a:off x="2228454" y="2095500"/>
            <a:ext cx="2450782" cy="1304192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rgbClr val="66FFFF">
                  <a:alpha val="50000"/>
                </a:srgbClr>
              </a:gs>
              <a:gs pos="67000">
                <a:srgbClr val="FFFF00">
                  <a:alpha val="50000"/>
                </a:srgb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>
            <a:off x="2561183" y="2102634"/>
            <a:ext cx="2118053" cy="1297058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chemeClr val="accent4">
                  <a:alpha val="50000"/>
                </a:schemeClr>
              </a:gs>
              <a:gs pos="67000">
                <a:schemeClr val="accent4"/>
              </a:gs>
              <a:gs pos="100000">
                <a:schemeClr val="bg1">
                  <a:alpha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cs typeface="Avenir Book"/>
              </a:rPr>
              <a:t>Throughput and Latency Matter</a:t>
            </a:r>
            <a:endParaRPr lang="en-US" dirty="0">
              <a:cs typeface="Avenir Boo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83100" y="2095500"/>
            <a:ext cx="42037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83100" y="2463800"/>
            <a:ext cx="42037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40399" y="2006600"/>
            <a:ext cx="2197100" cy="571500"/>
          </a:xfrm>
          <a:prstGeom prst="rect">
            <a:avLst/>
          </a:prstGeom>
          <a:noFill/>
          <a:ln w="19050" cmpd="sng"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364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6439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0879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124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3564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1019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54598" y="2171700"/>
            <a:ext cx="228600" cy="2286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20988" y="2020808"/>
            <a:ext cx="41549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s-IS" b="1" dirty="0" smtClean="0"/>
              <a:t>…</a:t>
            </a:r>
            <a:endParaRPr lang="en-US" b="1" dirty="0"/>
          </a:p>
        </p:txBody>
      </p:sp>
      <p:pic>
        <p:nvPicPr>
          <p:cNvPr id="8" name="Content Placeholder 7" descr="79986-20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6" r="-9897" b="-6667"/>
          <a:stretch/>
        </p:blipFill>
        <p:spPr>
          <a:xfrm>
            <a:off x="7498813" y="2173782"/>
            <a:ext cx="987027" cy="9155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796168" y="3391590"/>
            <a:ext cx="2866195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900" dirty="0" smtClean="0"/>
              <a:t>High-throughput streams</a:t>
            </a:r>
            <a:endParaRPr lang="en-US" sz="1900" dirty="0"/>
          </a:p>
        </p:txBody>
      </p:sp>
      <p:sp>
        <p:nvSpPr>
          <p:cNvPr id="38" name="Bent Arrow 37"/>
          <p:cNvSpPr/>
          <p:nvPr/>
        </p:nvSpPr>
        <p:spPr>
          <a:xfrm>
            <a:off x="2889845" y="2102634"/>
            <a:ext cx="1789391" cy="1297058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solidFill>
            <a:srgbClr val="00008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>
            <a:off x="3218151" y="2102634"/>
            <a:ext cx="1455847" cy="1297058"/>
          </a:xfrm>
          <a:prstGeom prst="bentArrow">
            <a:avLst>
              <a:gd name="adj1" fmla="val 25614"/>
              <a:gd name="adj2" fmla="val 12807"/>
              <a:gd name="adj3" fmla="val 25000"/>
              <a:gd name="adj4" fmla="val 5583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55000">
                <a:schemeClr val="accent1">
                  <a:tint val="50000"/>
                  <a:shade val="100000"/>
                  <a:satMod val="350000"/>
                </a:schemeClr>
              </a:gs>
              <a:gs pos="98000">
                <a:schemeClr val="bg1">
                  <a:alpha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 descr="twitter-5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71" y="3118174"/>
            <a:ext cx="221714" cy="22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google-1088004_960_7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19" y="3096839"/>
            <a:ext cx="246321" cy="246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55"/>
          <p:cNvGrpSpPr/>
          <p:nvPr/>
        </p:nvGrpSpPr>
        <p:grpSpPr>
          <a:xfrm>
            <a:off x="2588804" y="3081958"/>
            <a:ext cx="277938" cy="285585"/>
            <a:chOff x="2588804" y="3067192"/>
            <a:chExt cx="277938" cy="285585"/>
          </a:xfrm>
        </p:grpSpPr>
        <p:pic>
          <p:nvPicPr>
            <p:cNvPr id="42" name="Picture 41" descr="like-button-m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804" y="3106456"/>
              <a:ext cx="216695" cy="185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Rounded Rectangle 49"/>
            <p:cNvSpPr/>
            <p:nvPr/>
          </p:nvSpPr>
          <p:spPr>
            <a:xfrm>
              <a:off x="2589879" y="3067192"/>
              <a:ext cx="276863" cy="285585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19061" y="3087284"/>
            <a:ext cx="276863" cy="290103"/>
            <a:chOff x="3491047" y="3569444"/>
            <a:chExt cx="276863" cy="290103"/>
          </a:xfrm>
        </p:grpSpPr>
        <p:pic>
          <p:nvPicPr>
            <p:cNvPr id="46" name="Picture 45" descr="CAR_Button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047" y="3573962"/>
              <a:ext cx="276863" cy="28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Rounded Rectangle 56"/>
            <p:cNvSpPr/>
            <p:nvPr/>
          </p:nvSpPr>
          <p:spPr>
            <a:xfrm>
              <a:off x="3491047" y="3569444"/>
              <a:ext cx="276863" cy="285585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2253732" y="3077440"/>
            <a:ext cx="276863" cy="285585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244661" y="3087284"/>
            <a:ext cx="276863" cy="285585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925470" y="3072518"/>
            <a:ext cx="276863" cy="285585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594406" y="3071703"/>
            <a:ext cx="276863" cy="285585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263181" y="3067185"/>
            <a:ext cx="276863" cy="285585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934919" y="3067185"/>
            <a:ext cx="276863" cy="285585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457200" y="4574013"/>
            <a:ext cx="8484376" cy="155215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Facebook Insights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: 	Aggregates 9 GB/s 					&lt; 10 sec latency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Google Zeitgeist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: 		40K user queries/s (1-sec windows)		&lt; 1 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</a:rPr>
              <a:t>ms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 latency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Feedzai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: 			40K credit card transactions/s			&lt; 25 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</a:rPr>
              <a:t>ms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 latency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80FF"/>
                </a:solidFill>
                <a:latin typeface="Helvetica Neue" charset="0"/>
                <a:ea typeface="Helvetica Neue" charset="0"/>
                <a:cs typeface="Helvetica Neue" charset="0"/>
              </a:rPr>
              <a:t>NovaSparks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: 		150M trade options/s					&lt; 1 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</a:rPr>
              <a:t>ms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 latency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740399" y="3383696"/>
            <a:ext cx="2256323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E207F"/>
                </a:solidFill>
              </a:rPr>
              <a:t>Low-latency results</a:t>
            </a:r>
            <a:endParaRPr lang="en-US" sz="1900" dirty="0">
              <a:solidFill>
                <a:srgbClr val="0E207F"/>
              </a:solidFill>
            </a:endParaRPr>
          </a:p>
        </p:txBody>
      </p:sp>
      <p:pic>
        <p:nvPicPr>
          <p:cNvPr id="92" name="Picture 91" descr="TA_COURSES_STOCKS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73" y="3144994"/>
            <a:ext cx="254912" cy="152947"/>
          </a:xfrm>
          <a:prstGeom prst="rect">
            <a:avLst/>
          </a:prstGeom>
        </p:spPr>
      </p:pic>
      <p:pic>
        <p:nvPicPr>
          <p:cNvPr id="93" name="Picture 92" descr="pageIcon6-retin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53" y="3089548"/>
            <a:ext cx="243768" cy="243768"/>
          </a:xfrm>
          <a:prstGeom prst="rect">
            <a:avLst/>
          </a:prstGeom>
        </p:spPr>
      </p:pic>
      <p:pic>
        <p:nvPicPr>
          <p:cNvPr id="94" name="Picture 93" descr="clicks-hov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30" y="3110824"/>
            <a:ext cx="202210" cy="202210"/>
          </a:xfrm>
          <a:prstGeom prst="rect">
            <a:avLst/>
          </a:prstGeom>
        </p:spPr>
      </p:pic>
      <p:pic>
        <p:nvPicPr>
          <p:cNvPr id="95" name="Picture 94" descr="ban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5" y="3079575"/>
            <a:ext cx="260313" cy="260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80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e 17"/>
          <p:cNvSpPr/>
          <p:nvPr/>
        </p:nvSpPr>
        <p:spPr bwMode="auto">
          <a:xfrm flipH="1" flipV="1">
            <a:off x="-2336588" y="2338539"/>
            <a:ext cx="7220072" cy="6676526"/>
          </a:xfrm>
          <a:prstGeom prst="pie">
            <a:avLst>
              <a:gd name="adj1" fmla="val 5400000"/>
              <a:gd name="adj2" fmla="val 107539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Pie 15"/>
          <p:cNvSpPr/>
          <p:nvPr/>
        </p:nvSpPr>
        <p:spPr bwMode="auto">
          <a:xfrm flipH="1" flipV="1">
            <a:off x="-1369275" y="3211045"/>
            <a:ext cx="5295161" cy="4896526"/>
          </a:xfrm>
          <a:prstGeom prst="pie">
            <a:avLst>
              <a:gd name="adj1" fmla="val 5400000"/>
              <a:gd name="adj2" fmla="val 107539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Space for Big Data Systems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6E5F0-CA76-48D6-A863-39221B0EE1C9}" type="slidenum">
              <a:rPr lang="en-GB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7</a:t>
            </a:fld>
            <a:endParaRPr lang="en-GB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09860" y="5692584"/>
            <a:ext cx="4320000" cy="0"/>
          </a:xfrm>
          <a:prstGeom prst="straightConnector1">
            <a:avLst/>
          </a:prstGeom>
          <a:ln w="76200" cmpd="sng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16200000">
            <a:off x="-934428" y="3562367"/>
            <a:ext cx="4320000" cy="0"/>
          </a:xfrm>
          <a:prstGeom prst="straightConnector1">
            <a:avLst/>
          </a:prstGeom>
          <a:ln w="76200" cmpd="sng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Pie 13"/>
          <p:cNvSpPr/>
          <p:nvPr/>
        </p:nvSpPr>
        <p:spPr bwMode="auto">
          <a:xfrm flipH="1" flipV="1">
            <a:off x="-237025" y="4254751"/>
            <a:ext cx="3015068" cy="2788085"/>
          </a:xfrm>
          <a:prstGeom prst="pie">
            <a:avLst>
              <a:gd name="adj1" fmla="val 5400000"/>
              <a:gd name="adj2" fmla="val 107539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6169" y="4917777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Easy</a:t>
            </a:r>
            <a:endParaRPr lang="en-GB" sz="16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4769" y="3867946"/>
            <a:ext cx="11624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Hard for</a:t>
            </a:r>
            <a:b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complex</a:t>
            </a:r>
            <a:b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algorithms</a:t>
            </a:r>
            <a:endParaRPr lang="en-GB" sz="15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6802" y="2995749"/>
            <a:ext cx="9516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Hard for</a:t>
            </a:r>
            <a:b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all</a:t>
            </a:r>
            <a:r>
              <a:rPr lang="en-GB" sz="15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algo</a:t>
            </a:r>
            <a: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br>
              <a:rPr lang="en-GB" sz="15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1500" b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rithms</a:t>
            </a:r>
            <a:endParaRPr lang="en-GB" sz="15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half" idx="4294967295"/>
          </p:nvPr>
        </p:nvSpPr>
        <p:spPr>
          <a:xfrm>
            <a:off x="5210223" y="1052513"/>
            <a:ext cx="3848007" cy="5256212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Volume</a:t>
            </a:r>
            <a:r>
              <a:rPr lang="en-GB" dirty="0" smtClean="0"/>
              <a:t> and </a:t>
            </a:r>
            <a:r>
              <a:rPr lang="en-GB" b="1" dirty="0" smtClean="0"/>
              <a:t>Velocity</a:t>
            </a:r>
          </a:p>
          <a:p>
            <a:endParaRPr lang="en-GB" dirty="0" smtClean="0"/>
          </a:p>
          <a:p>
            <a:r>
              <a:rPr lang="en-GB" b="1" dirty="0" smtClean="0"/>
              <a:t>Algorithmic complexity</a:t>
            </a:r>
          </a:p>
          <a:p>
            <a:pPr lvl="1"/>
            <a:r>
              <a:rPr lang="en-GB" dirty="0" smtClean="0"/>
              <a:t>Arbitrary data transformation</a:t>
            </a:r>
          </a:p>
          <a:p>
            <a:pPr lvl="1"/>
            <a:r>
              <a:rPr lang="en-GB" dirty="0" smtClean="0"/>
              <a:t>Iterative algorithms</a:t>
            </a:r>
          </a:p>
          <a:p>
            <a:pPr lvl="1"/>
            <a:r>
              <a:rPr lang="en-GB" dirty="0" smtClean="0"/>
              <a:t>Large state as part of computation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726427" y="619894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Latency</a:t>
            </a:r>
            <a:endParaRPr lang="en-GB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90891" y="3582399"/>
            <a:ext cx="15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Data amount</a:t>
            </a:r>
            <a:endParaRPr lang="en-GB" sz="18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047625" y="4875116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1046746" y="3959429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1053166" y="3043742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1066885" y="2128055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2485" y="469909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GBs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442" y="377854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Bs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54" y="2865286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PBs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7150" y="1952032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Bs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>
            <a:off x="1353304" y="5793911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16200000">
            <a:off x="2127944" y="5793032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16200000">
            <a:off x="2902584" y="5806751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16200000">
            <a:off x="3677224" y="5798573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16200000">
            <a:off x="4451863" y="5783096"/>
            <a:ext cx="180000" cy="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56919" y="5886143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days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7837" y="5886143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hours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1456" y="588614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mins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31570" y="5886143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secs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39308" y="5886143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millisecs</a:t>
            </a:r>
            <a:endParaRPr lang="en-GB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5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Centric Processing Doesn’t Work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Database Management System (DBMS)</a:t>
            </a:r>
          </a:p>
          <a:p>
            <a:pPr lvl="1"/>
            <a:r>
              <a:rPr lang="en-US" dirty="0" smtClean="0"/>
              <a:t>Data relatively static but queries dynamic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B511B-340E-4B41-BFC6-3B4A44CC2364}" type="slidenum">
              <a:rPr lang="en-GB" smtClean="0"/>
              <a:pPr/>
              <a:t>8</a:t>
            </a:fld>
            <a:endParaRPr lang="en-GB" smtClean="0"/>
          </a:p>
        </p:txBody>
      </p:sp>
      <p:grpSp>
        <p:nvGrpSpPr>
          <p:cNvPr id="2" name="Group 12"/>
          <p:cNvGrpSpPr/>
          <p:nvPr/>
        </p:nvGrpSpPr>
        <p:grpSpPr>
          <a:xfrm>
            <a:off x="812508" y="2166071"/>
            <a:ext cx="5357813" cy="4071938"/>
            <a:chOff x="161925" y="1764030"/>
            <a:chExt cx="5357813" cy="4071938"/>
          </a:xfrm>
        </p:grpSpPr>
        <p:sp>
          <p:nvSpPr>
            <p:cNvPr id="5" name="Rectangle 4"/>
            <p:cNvSpPr/>
            <p:nvPr/>
          </p:nvSpPr>
          <p:spPr bwMode="auto">
            <a:xfrm>
              <a:off x="1733550" y="1764030"/>
              <a:ext cx="2214563" cy="1357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763" indent="-4763" algn="ctr">
                <a:spcBef>
                  <a:spcPct val="20000"/>
                </a:spcBef>
                <a:defRPr/>
              </a:pPr>
              <a:r>
                <a:rPr lang="en-GB" dirty="0" smtClean="0">
                  <a:solidFill>
                    <a:srgbClr val="003399"/>
                  </a:solidFill>
                </a:rPr>
                <a:t>DBMS</a:t>
              </a:r>
              <a:endParaRPr lang="en-GB" dirty="0">
                <a:solidFill>
                  <a:srgbClr val="003399"/>
                </a:solidFill>
              </a:endParaRPr>
            </a:p>
          </p:txBody>
        </p:sp>
        <p:sp>
          <p:nvSpPr>
            <p:cNvPr id="6" name="Flowchart: Magnetic Disk 5"/>
            <p:cNvSpPr/>
            <p:nvPr/>
          </p:nvSpPr>
          <p:spPr bwMode="auto">
            <a:xfrm>
              <a:off x="2382838" y="4692968"/>
              <a:ext cx="914400" cy="1143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sz="1600" b="1" dirty="0">
                  <a:solidFill>
                    <a:srgbClr val="003399"/>
                  </a:solidFill>
                </a:rPr>
                <a:t>Data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161925" y="2121218"/>
              <a:ext cx="1428750" cy="64293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sz="2000" b="1" dirty="0">
                  <a:solidFill>
                    <a:srgbClr val="003399"/>
                  </a:solidFill>
                </a:rPr>
                <a:t>Queries</a:t>
              </a:r>
            </a:p>
          </p:txBody>
        </p:sp>
        <p:cxnSp>
          <p:nvCxnSpPr>
            <p:cNvPr id="9" name="Straight Arrow Connector 8"/>
            <p:cNvCxnSpPr>
              <a:stCxn id="5" idx="2"/>
              <a:endCxn id="6" idx="1"/>
            </p:cNvCxnSpPr>
            <p:nvPr/>
          </p:nvCxnSpPr>
          <p:spPr bwMode="auto">
            <a:xfrm rot="5400000">
              <a:off x="2055019" y="3906362"/>
              <a:ext cx="1571625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 bwMode="auto">
            <a:xfrm>
              <a:off x="4090988" y="2192655"/>
              <a:ext cx="1428750" cy="64293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sz="2000" dirty="0">
                  <a:solidFill>
                    <a:srgbClr val="003399"/>
                  </a:solidFill>
                </a:rPr>
                <a:t>Results</a:t>
              </a: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2376488" y="3549968"/>
              <a:ext cx="928687" cy="71437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en-GB" sz="1400" dirty="0">
                  <a:solidFill>
                    <a:srgbClr val="003399"/>
                  </a:solidFill>
                </a:rPr>
                <a:t>Index</a:t>
              </a:r>
            </a:p>
          </p:txBody>
        </p:sp>
      </p:grpSp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4914213" y="3610062"/>
            <a:ext cx="3828773" cy="262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3" lvl="1" eaLnBrk="0" hangingPunct="0">
              <a:spcBef>
                <a:spcPct val="20000"/>
              </a:spcBef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11113" lvl="1" eaLnBrk="0" hangingPunct="0">
              <a:spcBef>
                <a:spcPct val="20000"/>
              </a:spcBef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Potentially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high query latency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11113" lvl="1" eaLnBrk="0" hangingPunct="0">
              <a:spcBef>
                <a:spcPct val="20000"/>
              </a:spcBef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11113" lvl="1" eaLnBrk="0" hangingPunct="0">
              <a:spcBef>
                <a:spcPct val="20000"/>
              </a:spcBef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Updates limited by disk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I/O</a:t>
            </a:r>
          </a:p>
          <a:p>
            <a:pPr marL="11113" lvl="1" eaLnBrk="0" hangingPunct="0">
              <a:spcBef>
                <a:spcPct val="20000"/>
              </a:spcBef>
              <a:defRPr/>
            </a:pPr>
            <a:endParaRPr lang="en-GB" sz="2000" kern="0" noProof="0" dirty="0" smtClean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1113" lvl="1" eaLnBrk="0" hangingPunct="0">
              <a:spcBef>
                <a:spcPct val="20000"/>
              </a:spcBef>
              <a:defRPr/>
            </a:pPr>
            <a:r>
              <a:rPr lang="en-GB" sz="2000" kern="0" noProof="0" dirty="0" smtClean="0">
                <a:solidFill>
                  <a:srgbClr val="0E207F"/>
                </a:solidFill>
                <a:latin typeface="Helvetica Neue" charset="0"/>
                <a:ea typeface="Helvetica Neue" charset="0"/>
                <a:cs typeface="Helvetica Neue" charset="0"/>
              </a:rPr>
              <a:t>Indices of limited use for fast changing data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Processing to the Rescue!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Stream Processing System (DSPS)</a:t>
            </a:r>
          </a:p>
          <a:p>
            <a:pPr lvl="1"/>
            <a:r>
              <a:rPr lang="en-GB" dirty="0"/>
              <a:t>Data represented as time-dependant data </a:t>
            </a:r>
            <a:r>
              <a:rPr lang="en-GB" dirty="0" smtClean="0"/>
              <a:t>stream</a:t>
            </a:r>
          </a:p>
          <a:p>
            <a:pPr lvl="1"/>
            <a:r>
              <a:rPr lang="en-GB" dirty="0" smtClean="0"/>
              <a:t>Queries static but data dynamic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11F1D-7166-4307-BAC7-7C6C537FD94E}" type="slidenum">
              <a:rPr lang="en-GB" smtClean="0"/>
              <a:pPr/>
              <a:t>9</a:t>
            </a:fld>
            <a:endParaRPr lang="en-GB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741045" y="2467928"/>
            <a:ext cx="5357813" cy="3214687"/>
            <a:chOff x="1571625" y="2071688"/>
            <a:chExt cx="5357813" cy="32146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43250" y="2071688"/>
              <a:ext cx="2214563" cy="13573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dirty="0" smtClean="0">
                  <a:solidFill>
                    <a:srgbClr val="003399"/>
                  </a:solidFill>
                </a:rPr>
                <a:t>DSPS</a:t>
              </a:r>
              <a:endParaRPr lang="en-GB" dirty="0">
                <a:solidFill>
                  <a:srgbClr val="003399"/>
                </a:solidFill>
              </a:endParaRPr>
            </a:p>
          </p:txBody>
        </p:sp>
        <p:sp>
          <p:nvSpPr>
            <p:cNvPr id="6" name="Flowchart: Magnetic Disk 5"/>
            <p:cNvSpPr/>
            <p:nvPr/>
          </p:nvSpPr>
          <p:spPr bwMode="auto">
            <a:xfrm>
              <a:off x="4429125" y="4143375"/>
              <a:ext cx="914400" cy="1143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sz="1600" b="1" dirty="0">
                  <a:solidFill>
                    <a:srgbClr val="003399"/>
                  </a:solidFill>
                </a:rPr>
                <a:t>Queries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1571625" y="2428875"/>
              <a:ext cx="1428750" cy="64293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sz="2000" b="1" dirty="0" smtClean="0">
                  <a:solidFill>
                    <a:srgbClr val="003399"/>
                  </a:solidFill>
                </a:rPr>
                <a:t>Stream</a:t>
              </a:r>
              <a:endParaRPr lang="en-GB" sz="2000" b="1" dirty="0">
                <a:solidFill>
                  <a:srgbClr val="003399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5" idx="2"/>
              <a:endCxn id="6" idx="1"/>
            </p:cNvCxnSpPr>
            <p:nvPr/>
          </p:nvCxnSpPr>
          <p:spPr bwMode="auto">
            <a:xfrm rot="16200000" flipH="1">
              <a:off x="4210844" y="3467894"/>
              <a:ext cx="714375" cy="636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ight Arrow 8"/>
            <p:cNvSpPr/>
            <p:nvPr/>
          </p:nvSpPr>
          <p:spPr bwMode="auto">
            <a:xfrm>
              <a:off x="5500688" y="2500313"/>
              <a:ext cx="1428750" cy="64293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marL="457200" indent="-457200">
                <a:spcBef>
                  <a:spcPct val="20000"/>
                </a:spcBef>
                <a:defRPr/>
              </a:pPr>
              <a:r>
                <a:rPr lang="en-GB" sz="2000" dirty="0">
                  <a:solidFill>
                    <a:srgbClr val="003399"/>
                  </a:solidFill>
                </a:rPr>
                <a:t>Results</a:t>
              </a: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>
              <a:off x="3214688" y="4143375"/>
              <a:ext cx="914400" cy="1143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en-GB" sz="1400" dirty="0">
                  <a:solidFill>
                    <a:srgbClr val="003399"/>
                  </a:solidFill>
                </a:rPr>
                <a:t>Working</a:t>
              </a:r>
              <a:br>
                <a:rPr lang="en-GB" sz="1400" dirty="0">
                  <a:solidFill>
                    <a:srgbClr val="003399"/>
                  </a:solidFill>
                </a:rPr>
              </a:br>
              <a:r>
                <a:rPr lang="en-GB" sz="1400" dirty="0">
                  <a:solidFill>
                    <a:srgbClr val="003399"/>
                  </a:solidFill>
                </a:rPr>
                <a:t>Storage</a:t>
              </a:r>
            </a:p>
          </p:txBody>
        </p:sp>
        <p:cxnSp>
          <p:nvCxnSpPr>
            <p:cNvPr id="14" name="Straight Arrow Connector 13"/>
            <p:cNvCxnSpPr>
              <a:stCxn id="5" idx="2"/>
              <a:endCxn id="13" idx="1"/>
            </p:cNvCxnSpPr>
            <p:nvPr/>
          </p:nvCxnSpPr>
          <p:spPr bwMode="auto">
            <a:xfrm rot="5400000">
              <a:off x="3603625" y="3497263"/>
              <a:ext cx="714375" cy="5778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Content Placeholder 8"/>
          <p:cNvSpPr txBox="1">
            <a:spLocks/>
          </p:cNvSpPr>
          <p:nvPr/>
        </p:nvSpPr>
        <p:spPr>
          <a:xfrm>
            <a:off x="5214303" y="3825241"/>
            <a:ext cx="3490496" cy="2093646"/>
          </a:xfrm>
          <a:prstGeom prst="rect">
            <a:avLst/>
          </a:prstGeom>
        </p:spPr>
        <p:txBody>
          <a:bodyPr/>
          <a:lstStyle/>
          <a:p>
            <a:pPr marL="47625" marR="0" lvl="1" indent="-36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Low latency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result stream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7625" marR="0" lvl="1" indent="-36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7625" marR="0" lvl="1" indent="-36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In-memory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architecture</a:t>
            </a:r>
            <a:endParaRPr lang="en-GB" sz="2000" kern="0" dirty="0">
              <a:solidFill>
                <a:srgbClr val="0E2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7625" marR="0" lvl="1" indent="-36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7625" marR="0" lvl="1" indent="-36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Transient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E207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state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- 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p-ic-research">
  <a:themeElements>
    <a:clrScheme name="prp-ic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9A61C"/>
      </a:accent1>
      <a:accent2>
        <a:srgbClr val="0E207F"/>
      </a:accent2>
      <a:accent3>
        <a:srgbClr val="DDEEFF"/>
      </a:accent3>
      <a:accent4>
        <a:srgbClr val="000000"/>
      </a:accent4>
      <a:accent5>
        <a:srgbClr val="AAE2CA"/>
      </a:accent5>
      <a:accent6>
        <a:srgbClr val="0E207F"/>
      </a:accent6>
      <a:hlink>
        <a:srgbClr val="DDEEFF"/>
      </a:hlink>
      <a:folHlink>
        <a:srgbClr val="B2B2B2"/>
      </a:folHlink>
    </a:clrScheme>
    <a:fontScheme name="prp-ic-researc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p-ic-resear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p-ic-resear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36657</TotalTime>
  <Words>2393</Words>
  <Application>Microsoft Macintosh PowerPoint</Application>
  <PresentationFormat>On-screen Show (4:3)</PresentationFormat>
  <Paragraphs>798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Avenir Book</vt:lpstr>
      <vt:lpstr>Courier New</vt:lpstr>
      <vt:lpstr>Helvetica</vt:lpstr>
      <vt:lpstr>Helvetica Light</vt:lpstr>
      <vt:lpstr>Helvetica Neue</vt:lpstr>
      <vt:lpstr>Helvetica Neue Light</vt:lpstr>
      <vt:lpstr>Helvetica Neue Thin</vt:lpstr>
      <vt:lpstr>ＭＳ Ｐゴシック</vt:lpstr>
      <vt:lpstr>Tahoma</vt:lpstr>
      <vt:lpstr>Times</vt:lpstr>
      <vt:lpstr>Wingdings</vt:lpstr>
      <vt:lpstr>Wingdings 2</vt:lpstr>
      <vt:lpstr>prp-ic-research</vt:lpstr>
      <vt:lpstr>Trends in Scalable Stream Processing: Parallelism &amp; Programmability</vt:lpstr>
      <vt:lpstr>How to Make Sense of Big Data On-The-Fly?</vt:lpstr>
      <vt:lpstr>Real-Time Analysis of Sensed Data</vt:lpstr>
      <vt:lpstr>Machine Learning for Web Analytics</vt:lpstr>
      <vt:lpstr>Real-Time Social Data Mining</vt:lpstr>
      <vt:lpstr>Throughput and Latency Matter</vt:lpstr>
      <vt:lpstr>Design Space for Big Data Systems</vt:lpstr>
      <vt:lpstr>Database Centric Processing Doesn’t Work</vt:lpstr>
      <vt:lpstr>Stream Processing to the Rescue!</vt:lpstr>
      <vt:lpstr>Relational Data Stream Model</vt:lpstr>
      <vt:lpstr>Windows for Processing Infinite Streams</vt:lpstr>
      <vt:lpstr>Providing Well-Defined Query Semantics</vt:lpstr>
      <vt:lpstr>Roadmap</vt:lpstr>
      <vt:lpstr>How to Scale Big Data Systems?</vt:lpstr>
      <vt:lpstr>Need to Exploit Parallel Hardware</vt:lpstr>
      <vt:lpstr>Task vs Data Parallelism</vt:lpstr>
      <vt:lpstr>Use Apache Hadoop for Stream Processing?</vt:lpstr>
      <vt:lpstr>Executing Hadoop Jobs on Cluster</vt:lpstr>
      <vt:lpstr>Apache Spark: Micro-Batching</vt:lpstr>
      <vt:lpstr>Apache Storm: Pipelined Dataflows</vt:lpstr>
      <vt:lpstr>Latency Impact of Micro-Batches</vt:lpstr>
      <vt:lpstr>Parallel Processing with Sliding Windows</vt:lpstr>
      <vt:lpstr>No Redundant Computation with Panes</vt:lpstr>
      <vt:lpstr>How to Relate Panes to Tasks?</vt:lpstr>
      <vt:lpstr>SABER: Window Fragment Model</vt:lpstr>
      <vt:lpstr>Merge Window Fragment Results</vt:lpstr>
      <vt:lpstr>SABER: Window Performance</vt:lpstr>
      <vt:lpstr>Roadmap</vt:lpstr>
      <vt:lpstr>Democratising Big Data Analytics</vt:lpstr>
      <vt:lpstr>Programming Language Popularity</vt:lpstr>
      <vt:lpstr>Programming Models For Streaming Apps?</vt:lpstr>
      <vt:lpstr>ML Example: Recommender System</vt:lpstr>
      <vt:lpstr>Online Collaborative Filtering in Java</vt:lpstr>
      <vt:lpstr>Collaborative Filtering in Spark (Java)</vt:lpstr>
      <vt:lpstr>Collaborative Filtering in Spark (Scala)</vt:lpstr>
      <vt:lpstr>Streaming State as First Class Citizen</vt:lpstr>
      <vt:lpstr>Challenges with Large Streaming State</vt:lpstr>
      <vt:lpstr>Partitioned State Elements</vt:lpstr>
      <vt:lpstr>Partial State Elements</vt:lpstr>
      <vt:lpstr>Stateful Dataflow Graphs (SDG)</vt:lpstr>
      <vt:lpstr>SDG: Online Logistic Regression</vt:lpstr>
      <vt:lpstr>Summary</vt:lpstr>
    </vt:vector>
  </TitlesOfParts>
  <Manager/>
  <Company>Imperial College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Geometric Routing</dc:title>
  <dc:creator>Peter Pietzuch</dc:creator>
  <cp:lastModifiedBy>Pietzuch, Peter R</cp:lastModifiedBy>
  <cp:revision>1521</cp:revision>
  <cp:lastPrinted>2005-12-14T00:42:40Z</cp:lastPrinted>
  <dcterms:created xsi:type="dcterms:W3CDTF">2009-06-16T14:03:49Z</dcterms:created>
  <dcterms:modified xsi:type="dcterms:W3CDTF">2016-05-27T06:11:28Z</dcterms:modified>
</cp:coreProperties>
</file>