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4" r:id="rId3"/>
    <p:sldId id="263" r:id="rId4"/>
    <p:sldId id="265" r:id="rId5"/>
    <p:sldId id="257" r:id="rId6"/>
    <p:sldId id="272" r:id="rId7"/>
    <p:sldId id="268" r:id="rId8"/>
    <p:sldId id="269" r:id="rId9"/>
    <p:sldId id="270" r:id="rId10"/>
    <p:sldId id="266" r:id="rId11"/>
    <p:sldId id="267" r:id="rId12"/>
    <p:sldId id="271" r:id="rId13"/>
    <p:sldId id="276" r:id="rId14"/>
    <p:sldId id="277" r:id="rId15"/>
    <p:sldId id="278" r:id="rId16"/>
    <p:sldId id="273" r:id="rId17"/>
    <p:sldId id="274" r:id="rId18"/>
    <p:sldId id="279" r:id="rId19"/>
    <p:sldId id="280" r:id="rId20"/>
    <p:sldId id="281" r:id="rId21"/>
  </p:sldIdLst>
  <p:sldSz cx="12188825" cy="685800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 Ihm" initials="J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a:srgbClr val="CCECFF"/>
    <a:srgbClr val="D9F1FF"/>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5" autoAdjust="0"/>
    <p:restoredTop sz="92024" autoAdjust="0"/>
  </p:normalViewPr>
  <p:slideViewPr>
    <p:cSldViewPr snapToGrid="0">
      <p:cViewPr>
        <p:scale>
          <a:sx n="85" d="100"/>
          <a:sy n="85" d="100"/>
        </p:scale>
        <p:origin x="-174" y="-7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132" d="100"/>
        <a:sy n="132" d="100"/>
      </p:scale>
      <p:origin x="0" y="0"/>
    </p:cViewPr>
  </p:sorterViewPr>
  <p:notesViewPr>
    <p:cSldViewPr snapToGrid="0">
      <p:cViewPr>
        <p:scale>
          <a:sx n="70" d="100"/>
          <a:sy n="70" d="100"/>
        </p:scale>
        <p:origin x="-2820" y="-852"/>
      </p:cViewPr>
      <p:guideLst>
        <p:guide orient="horz" pos="2932"/>
        <p:guide pos="2212"/>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sungphon\AppData\Local\Temp\OPAC_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ungphon\AppData\Local\Temp\OPAC_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wbeaureg:Documents:All_data:All_Property%20Graphs:PPT:Performance:Performance%20Numbers:NoSQLPerformanceGraph%20-%20Performance%20Scalability%20(loading%20time%20and%20speed)%20-%2020150917BB.xls"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30830554013214034"/>
          <c:y val="3.6486486486486489E-2"/>
          <c:w val="0.6538335985332645"/>
          <c:h val="0.5070509682911255"/>
        </c:manualLayout>
      </c:layout>
      <c:barChart>
        <c:barDir val="col"/>
        <c:grouping val="clustered"/>
        <c:ser>
          <c:idx val="0"/>
          <c:order val="0"/>
          <c:tx>
            <c:strRef>
              <c:f>Sheet1!$D$4</c:f>
              <c:strCache>
                <c:ptCount val="1"/>
                <c:pt idx="0">
                  <c:v>Twitter</c:v>
                </c:pt>
              </c:strCache>
            </c:strRef>
          </c:tx>
          <c:dPt>
            <c:idx val="0"/>
            <c:spPr>
              <a:solidFill>
                <a:schemeClr val="accent1"/>
              </a:solidFill>
            </c:spPr>
          </c:dPt>
          <c:dPt>
            <c:idx val="5"/>
            <c:spPr>
              <a:solidFill>
                <a:srgbClr val="FF0000"/>
              </a:solidFill>
            </c:spPr>
          </c:dPt>
          <c:cat>
            <c:multiLvlStrRef>
              <c:f>Sheet1!$B$5:$C$14</c:f>
              <c:multiLvlStrCache>
                <c:ptCount val="10"/>
                <c:lvl>
                  <c:pt idx="0">
                    <c:v>Oracle</c:v>
                  </c:pt>
                  <c:pt idx="1">
                    <c:v>Spark (2)</c:v>
                  </c:pt>
                  <c:pt idx="2">
                    <c:v>Spark (4)</c:v>
                  </c:pt>
                  <c:pt idx="3">
                    <c:v>Spark (8)</c:v>
                  </c:pt>
                  <c:pt idx="4">
                    <c:v>Spark (16)</c:v>
                  </c:pt>
                  <c:pt idx="5">
                    <c:v>Oracle</c:v>
                  </c:pt>
                  <c:pt idx="6">
                    <c:v>Spark (2)</c:v>
                  </c:pt>
                  <c:pt idx="7">
                    <c:v>Spark (4)</c:v>
                  </c:pt>
                  <c:pt idx="8">
                    <c:v>Spark (8)</c:v>
                  </c:pt>
                  <c:pt idx="9">
                    <c:v>Spark (16)</c:v>
                  </c:pt>
                </c:lvl>
                <c:lvl>
                  <c:pt idx="0">
                    <c:v>Twitter</c:v>
                  </c:pt>
                  <c:pt idx="5">
                    <c:v>Web</c:v>
                  </c:pt>
                </c:lvl>
              </c:multiLvlStrCache>
            </c:multiLvlStrRef>
          </c:cat>
          <c:val>
            <c:numRef>
              <c:f>Sheet1!$D$5:$D$14</c:f>
              <c:numCache>
                <c:formatCode>General</c:formatCode>
                <c:ptCount val="10"/>
                <c:pt idx="0">
                  <c:v>1.44</c:v>
                </c:pt>
                <c:pt idx="1">
                  <c:v>305</c:v>
                </c:pt>
                <c:pt idx="2">
                  <c:v>107</c:v>
                </c:pt>
                <c:pt idx="3">
                  <c:v>66</c:v>
                </c:pt>
                <c:pt idx="4">
                  <c:v>30.3</c:v>
                </c:pt>
                <c:pt idx="5">
                  <c:v>0.78</c:v>
                </c:pt>
                <c:pt idx="6">
                  <c:v>1320</c:v>
                </c:pt>
                <c:pt idx="7">
                  <c:v>155</c:v>
                </c:pt>
                <c:pt idx="8">
                  <c:v>79.099999999999994</c:v>
                </c:pt>
                <c:pt idx="9">
                  <c:v>62.1</c:v>
                </c:pt>
              </c:numCache>
            </c:numRef>
          </c:val>
        </c:ser>
        <c:axId val="76868992"/>
        <c:axId val="89433216"/>
      </c:barChart>
      <c:catAx>
        <c:axId val="76868992"/>
        <c:scaling>
          <c:orientation val="minMax"/>
        </c:scaling>
        <c:axPos val="b"/>
        <c:majorTickMark val="none"/>
        <c:tickLblPos val="nextTo"/>
        <c:txPr>
          <a:bodyPr rot="5400000" vert="horz"/>
          <a:lstStyle/>
          <a:p>
            <a:pPr>
              <a:defRPr sz="1600"/>
            </a:pPr>
            <a:endParaRPr lang="en-US"/>
          </a:p>
        </c:txPr>
        <c:crossAx val="89433216"/>
        <c:crossesAt val="1.0000000000000005E-2"/>
        <c:auto val="1"/>
        <c:lblAlgn val="ctr"/>
        <c:lblOffset val="100"/>
      </c:catAx>
      <c:valAx>
        <c:axId val="89433216"/>
        <c:scaling>
          <c:logBase val="10"/>
          <c:orientation val="minMax"/>
        </c:scaling>
        <c:axPos val="l"/>
        <c:majorGridlines/>
        <c:title>
          <c:tx>
            <c:rich>
              <a:bodyPr rot="-5400000" vert="horz"/>
              <a:lstStyle/>
              <a:p>
                <a:pPr>
                  <a:defRPr sz="1600"/>
                </a:pPr>
                <a:r>
                  <a:rPr lang="en-US" sz="1600" dirty="0"/>
                  <a:t>Execution Time (</a:t>
                </a:r>
                <a:r>
                  <a:rPr lang="en-US" sz="1600" dirty="0" err="1"/>
                  <a:t>secs</a:t>
                </a:r>
                <a:r>
                  <a:rPr lang="en-US" sz="1600" dirty="0"/>
                  <a:t>)</a:t>
                </a:r>
              </a:p>
            </c:rich>
          </c:tx>
          <c:layout/>
        </c:title>
        <c:numFmt formatCode="General" sourceLinked="1"/>
        <c:tickLblPos val="nextTo"/>
        <c:txPr>
          <a:bodyPr/>
          <a:lstStyle/>
          <a:p>
            <a:pPr>
              <a:defRPr sz="900"/>
            </a:pPr>
            <a:endParaRPr lang="en-US"/>
          </a:p>
        </c:txPr>
        <c:crossAx val="76868992"/>
        <c:crosses val="autoZero"/>
        <c:crossBetween val="between"/>
      </c:valAx>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Sheet1!$D$4</c:f>
              <c:strCache>
                <c:ptCount val="1"/>
                <c:pt idx="0">
                  <c:v>Twitter</c:v>
                </c:pt>
              </c:strCache>
            </c:strRef>
          </c:tx>
          <c:dPt>
            <c:idx val="0"/>
            <c:spPr>
              <a:solidFill>
                <a:schemeClr val="accent1"/>
              </a:solidFill>
            </c:spPr>
          </c:dPt>
          <c:dPt>
            <c:idx val="5"/>
            <c:spPr>
              <a:solidFill>
                <a:srgbClr val="FF0000"/>
              </a:solidFill>
            </c:spPr>
          </c:dPt>
          <c:cat>
            <c:multiLvlStrRef>
              <c:f>Sheet1!$B$5:$C$14</c:f>
              <c:multiLvlStrCache>
                <c:ptCount val="10"/>
                <c:lvl>
                  <c:pt idx="0">
                    <c:v>Oracle</c:v>
                  </c:pt>
                  <c:pt idx="1">
                    <c:v>Spark (2)</c:v>
                  </c:pt>
                  <c:pt idx="2">
                    <c:v>Spark (4)</c:v>
                  </c:pt>
                  <c:pt idx="3">
                    <c:v>Spark (8)</c:v>
                  </c:pt>
                  <c:pt idx="4">
                    <c:v>Spark (16)</c:v>
                  </c:pt>
                  <c:pt idx="5">
                    <c:v>Oracle</c:v>
                  </c:pt>
                  <c:pt idx="6">
                    <c:v>Spark (2)</c:v>
                  </c:pt>
                  <c:pt idx="7">
                    <c:v>Spark (4)</c:v>
                  </c:pt>
                  <c:pt idx="8">
                    <c:v>Spark (8)</c:v>
                  </c:pt>
                  <c:pt idx="9">
                    <c:v>Spark (16)</c:v>
                  </c:pt>
                </c:lvl>
                <c:lvl>
                  <c:pt idx="0">
                    <c:v>Twitter</c:v>
                  </c:pt>
                  <c:pt idx="5">
                    <c:v>Web</c:v>
                  </c:pt>
                </c:lvl>
              </c:multiLvlStrCache>
            </c:multiLvlStrRef>
          </c:cat>
          <c:val>
            <c:numRef>
              <c:f>Sheet1!$D$5:$D$14</c:f>
              <c:numCache>
                <c:formatCode>General</c:formatCode>
                <c:ptCount val="10"/>
                <c:pt idx="0">
                  <c:v>36.14</c:v>
                </c:pt>
                <c:pt idx="1">
                  <c:v>2119</c:v>
                </c:pt>
                <c:pt idx="2">
                  <c:v>1237</c:v>
                </c:pt>
                <c:pt idx="3">
                  <c:v>811</c:v>
                </c:pt>
                <c:pt idx="4">
                  <c:v>645</c:v>
                </c:pt>
                <c:pt idx="5">
                  <c:v>13.2</c:v>
                </c:pt>
                <c:pt idx="6">
                  <c:v>7200</c:v>
                </c:pt>
                <c:pt idx="7">
                  <c:v>7200</c:v>
                </c:pt>
                <c:pt idx="8">
                  <c:v>6167</c:v>
                </c:pt>
                <c:pt idx="9">
                  <c:v>4570</c:v>
                </c:pt>
              </c:numCache>
            </c:numRef>
          </c:val>
        </c:ser>
        <c:axId val="94433280"/>
        <c:axId val="94434816"/>
      </c:barChart>
      <c:catAx>
        <c:axId val="94433280"/>
        <c:scaling>
          <c:orientation val="minMax"/>
        </c:scaling>
        <c:axPos val="b"/>
        <c:majorTickMark val="none"/>
        <c:tickLblPos val="nextTo"/>
        <c:txPr>
          <a:bodyPr rot="5400000" vert="horz"/>
          <a:lstStyle/>
          <a:p>
            <a:pPr>
              <a:defRPr sz="1600"/>
            </a:pPr>
            <a:endParaRPr lang="en-US"/>
          </a:p>
        </c:txPr>
        <c:crossAx val="94434816"/>
        <c:crossesAt val="1.0000000000000005E-2"/>
        <c:auto val="1"/>
        <c:lblAlgn val="ctr"/>
        <c:lblOffset val="100"/>
      </c:catAx>
      <c:valAx>
        <c:axId val="94434816"/>
        <c:scaling>
          <c:logBase val="10"/>
          <c:orientation val="minMax"/>
        </c:scaling>
        <c:axPos val="l"/>
        <c:majorGridlines/>
        <c:title>
          <c:tx>
            <c:rich>
              <a:bodyPr rot="-5400000" vert="horz"/>
              <a:lstStyle/>
              <a:p>
                <a:pPr>
                  <a:defRPr sz="1600"/>
                </a:pPr>
                <a:r>
                  <a:rPr lang="en-US" sz="1600"/>
                  <a:t>Execution Time (secs)</a:t>
                </a:r>
              </a:p>
            </c:rich>
          </c:tx>
          <c:layout/>
        </c:title>
        <c:numFmt formatCode="General" sourceLinked="1"/>
        <c:tickLblPos val="nextTo"/>
        <c:txPr>
          <a:bodyPr/>
          <a:lstStyle/>
          <a:p>
            <a:pPr>
              <a:defRPr sz="900"/>
            </a:pPr>
            <a:endParaRPr lang="en-US"/>
          </a:p>
        </c:txPr>
        <c:crossAx val="94433280"/>
        <c:crosses val="autoZero"/>
        <c:crossBetween val="between"/>
      </c:valAx>
    </c:plotArea>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Sheet1!$D$4</c:f>
              <c:strCache>
                <c:ptCount val="1"/>
                <c:pt idx="0">
                  <c:v>Twitter</c:v>
                </c:pt>
              </c:strCache>
            </c:strRef>
          </c:tx>
          <c:dPt>
            <c:idx val="0"/>
            <c:spPr>
              <a:solidFill>
                <a:schemeClr val="accent1"/>
              </a:solidFill>
            </c:spPr>
          </c:dPt>
          <c:dPt>
            <c:idx val="5"/>
            <c:spPr>
              <a:solidFill>
                <a:srgbClr val="FF0000"/>
              </a:solidFill>
            </c:spPr>
          </c:dPt>
          <c:cat>
            <c:multiLvlStrRef>
              <c:f>Sheet1!$B$5:$C$14</c:f>
              <c:multiLvlStrCache>
                <c:ptCount val="10"/>
                <c:lvl>
                  <c:pt idx="0">
                    <c:v>Oracle</c:v>
                  </c:pt>
                  <c:pt idx="1">
                    <c:v>Spark (2)</c:v>
                  </c:pt>
                  <c:pt idx="2">
                    <c:v>Spark (4)</c:v>
                  </c:pt>
                  <c:pt idx="3">
                    <c:v>Spark (8)</c:v>
                  </c:pt>
                  <c:pt idx="4">
                    <c:v>Spark (16)</c:v>
                  </c:pt>
                  <c:pt idx="5">
                    <c:v>Oracle</c:v>
                  </c:pt>
                  <c:pt idx="6">
                    <c:v>Spark (2)</c:v>
                  </c:pt>
                  <c:pt idx="7">
                    <c:v>Spark (4)</c:v>
                  </c:pt>
                  <c:pt idx="8">
                    <c:v>Spark (8)</c:v>
                  </c:pt>
                  <c:pt idx="9">
                    <c:v>Spark (16)</c:v>
                  </c:pt>
                </c:lvl>
                <c:lvl>
                  <c:pt idx="0">
                    <c:v>Twitter</c:v>
                  </c:pt>
                  <c:pt idx="5">
                    <c:v>Web</c:v>
                  </c:pt>
                </c:lvl>
              </c:multiLvlStrCache>
            </c:multiLvlStrRef>
          </c:cat>
          <c:val>
            <c:numRef>
              <c:f>Sheet1!$D$5:$D$14</c:f>
              <c:numCache>
                <c:formatCode>General</c:formatCode>
                <c:ptCount val="10"/>
                <c:pt idx="0">
                  <c:v>4.17</c:v>
                </c:pt>
                <c:pt idx="1">
                  <c:v>1140</c:v>
                </c:pt>
                <c:pt idx="2">
                  <c:v>467</c:v>
                </c:pt>
                <c:pt idx="3">
                  <c:v>386</c:v>
                </c:pt>
                <c:pt idx="4">
                  <c:v>263</c:v>
                </c:pt>
                <c:pt idx="5">
                  <c:v>4.2760000000000034</c:v>
                </c:pt>
                <c:pt idx="6">
                  <c:v>4925</c:v>
                </c:pt>
                <c:pt idx="7">
                  <c:v>2634</c:v>
                </c:pt>
                <c:pt idx="8">
                  <c:v>1824</c:v>
                </c:pt>
                <c:pt idx="9">
                  <c:v>1257</c:v>
                </c:pt>
              </c:numCache>
            </c:numRef>
          </c:val>
        </c:ser>
        <c:axId val="94926720"/>
        <c:axId val="94928256"/>
      </c:barChart>
      <c:catAx>
        <c:axId val="94926720"/>
        <c:scaling>
          <c:orientation val="minMax"/>
        </c:scaling>
        <c:axPos val="b"/>
        <c:majorTickMark val="none"/>
        <c:tickLblPos val="nextTo"/>
        <c:txPr>
          <a:bodyPr rot="5400000" vert="horz"/>
          <a:lstStyle/>
          <a:p>
            <a:pPr>
              <a:defRPr sz="1600"/>
            </a:pPr>
            <a:endParaRPr lang="en-US"/>
          </a:p>
        </c:txPr>
        <c:crossAx val="94928256"/>
        <c:crossesAt val="1.0000000000000005E-2"/>
        <c:auto val="1"/>
        <c:lblAlgn val="ctr"/>
        <c:lblOffset val="100"/>
      </c:catAx>
      <c:valAx>
        <c:axId val="94928256"/>
        <c:scaling>
          <c:logBase val="10"/>
          <c:orientation val="minMax"/>
        </c:scaling>
        <c:axPos val="l"/>
        <c:majorGridlines/>
        <c:title>
          <c:tx>
            <c:rich>
              <a:bodyPr rot="-5400000" vert="horz"/>
              <a:lstStyle/>
              <a:p>
                <a:pPr>
                  <a:defRPr sz="1600"/>
                </a:pPr>
                <a:r>
                  <a:rPr lang="en-US" sz="1600"/>
                  <a:t>Execution Time (secs)</a:t>
                </a:r>
              </a:p>
            </c:rich>
          </c:tx>
          <c:layout/>
        </c:title>
        <c:numFmt formatCode="General" sourceLinked="1"/>
        <c:tickLblPos val="nextTo"/>
        <c:txPr>
          <a:bodyPr/>
          <a:lstStyle/>
          <a:p>
            <a:pPr>
              <a:defRPr sz="900"/>
            </a:pPr>
            <a:endParaRPr lang="en-US"/>
          </a:p>
        </c:txPr>
        <c:crossAx val="94926720"/>
        <c:crosses val="autoZero"/>
        <c:crossBetween val="between"/>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Sheet1!$D$4</c:f>
              <c:strCache>
                <c:ptCount val="1"/>
                <c:pt idx="0">
                  <c:v>Twitter</c:v>
                </c:pt>
              </c:strCache>
            </c:strRef>
          </c:tx>
          <c:dPt>
            <c:idx val="0"/>
            <c:spPr>
              <a:solidFill>
                <a:schemeClr val="accent1"/>
              </a:solidFill>
            </c:spPr>
          </c:dPt>
          <c:dPt>
            <c:idx val="5"/>
            <c:spPr>
              <a:solidFill>
                <a:srgbClr val="FF0000"/>
              </a:solidFill>
            </c:spPr>
          </c:dPt>
          <c:cat>
            <c:multiLvlStrRef>
              <c:f>Sheet1!$B$5:$C$14</c:f>
              <c:multiLvlStrCache>
                <c:ptCount val="10"/>
                <c:lvl>
                  <c:pt idx="0">
                    <c:v>Oracle</c:v>
                  </c:pt>
                  <c:pt idx="1">
                    <c:v>Spark (2)</c:v>
                  </c:pt>
                  <c:pt idx="2">
                    <c:v>Spark (4)</c:v>
                  </c:pt>
                  <c:pt idx="3">
                    <c:v>Spark (8)</c:v>
                  </c:pt>
                  <c:pt idx="4">
                    <c:v>Spark (16)</c:v>
                  </c:pt>
                  <c:pt idx="5">
                    <c:v>Oracle</c:v>
                  </c:pt>
                  <c:pt idx="6">
                    <c:v>Spark (2)</c:v>
                  </c:pt>
                  <c:pt idx="7">
                    <c:v>Spark (4)</c:v>
                  </c:pt>
                  <c:pt idx="8">
                    <c:v>Spark (8)</c:v>
                  </c:pt>
                  <c:pt idx="9">
                    <c:v>Spark (16)</c:v>
                  </c:pt>
                </c:lvl>
                <c:lvl>
                  <c:pt idx="0">
                    <c:v>Twitter</c:v>
                  </c:pt>
                  <c:pt idx="5">
                    <c:v>Web</c:v>
                  </c:pt>
                </c:lvl>
              </c:multiLvlStrCache>
            </c:multiLvlStrRef>
          </c:cat>
          <c:val>
            <c:numRef>
              <c:f>Sheet1!$D$5:$D$14</c:f>
              <c:numCache>
                <c:formatCode>General</c:formatCode>
                <c:ptCount val="10"/>
                <c:pt idx="0">
                  <c:v>2.1</c:v>
                </c:pt>
                <c:pt idx="1">
                  <c:v>1286</c:v>
                </c:pt>
                <c:pt idx="2">
                  <c:v>511</c:v>
                </c:pt>
                <c:pt idx="3">
                  <c:v>284</c:v>
                </c:pt>
                <c:pt idx="4">
                  <c:v>119</c:v>
                </c:pt>
                <c:pt idx="5">
                  <c:v>0.57400000000000051</c:v>
                </c:pt>
                <c:pt idx="6">
                  <c:v>3117</c:v>
                </c:pt>
                <c:pt idx="7">
                  <c:v>834</c:v>
                </c:pt>
                <c:pt idx="8">
                  <c:v>679</c:v>
                </c:pt>
                <c:pt idx="9">
                  <c:v>792</c:v>
                </c:pt>
              </c:numCache>
            </c:numRef>
          </c:val>
        </c:ser>
        <c:axId val="94936448"/>
        <c:axId val="94950528"/>
      </c:barChart>
      <c:catAx>
        <c:axId val="94936448"/>
        <c:scaling>
          <c:orientation val="minMax"/>
        </c:scaling>
        <c:axPos val="b"/>
        <c:majorTickMark val="none"/>
        <c:tickLblPos val="nextTo"/>
        <c:txPr>
          <a:bodyPr rot="5400000" vert="horz"/>
          <a:lstStyle/>
          <a:p>
            <a:pPr>
              <a:defRPr sz="1600"/>
            </a:pPr>
            <a:endParaRPr lang="en-US"/>
          </a:p>
        </c:txPr>
        <c:crossAx val="94950528"/>
        <c:crossesAt val="1.0000000000000005E-2"/>
        <c:auto val="1"/>
        <c:lblAlgn val="ctr"/>
        <c:lblOffset val="100"/>
      </c:catAx>
      <c:valAx>
        <c:axId val="94950528"/>
        <c:scaling>
          <c:logBase val="10"/>
          <c:orientation val="minMax"/>
        </c:scaling>
        <c:axPos val="l"/>
        <c:majorGridlines/>
        <c:title>
          <c:tx>
            <c:rich>
              <a:bodyPr rot="-5400000" vert="horz"/>
              <a:lstStyle/>
              <a:p>
                <a:pPr>
                  <a:defRPr sz="1600"/>
                </a:pPr>
                <a:r>
                  <a:rPr lang="en-US" sz="1600"/>
                  <a:t>Execution Time (secs)</a:t>
                </a:r>
              </a:p>
            </c:rich>
          </c:tx>
          <c:layout/>
        </c:title>
        <c:numFmt formatCode="General" sourceLinked="1"/>
        <c:tickLblPos val="nextTo"/>
        <c:txPr>
          <a:bodyPr/>
          <a:lstStyle/>
          <a:p>
            <a:pPr>
              <a:defRPr sz="900"/>
            </a:pPr>
            <a:endParaRPr lang="en-US"/>
          </a:p>
        </c:txPr>
        <c:crossAx val="94936448"/>
        <c:crosses val="autoZero"/>
        <c:crossBetween val="between"/>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a:t>PageRank </a:t>
            </a:r>
          </a:p>
        </c:rich>
      </c:tx>
      <c:layout/>
    </c:title>
    <c:plotArea>
      <c:layout/>
      <c:barChart>
        <c:barDir val="col"/>
        <c:grouping val="clustered"/>
        <c:ser>
          <c:idx val="0"/>
          <c:order val="0"/>
          <c:tx>
            <c:strRef>
              <c:f>Sheet1!$J$4</c:f>
              <c:strCache>
                <c:ptCount val="1"/>
                <c:pt idx="0">
                  <c:v>GMX (SPARC, T5-8)</c:v>
                </c:pt>
              </c:strCache>
            </c:strRef>
          </c:tx>
          <c:cat>
            <c:strRef>
              <c:f>Sheet1!$I$5:$I$6</c:f>
              <c:strCache>
                <c:ptCount val="2"/>
                <c:pt idx="0">
                  <c:v>LiveJ</c:v>
                </c:pt>
                <c:pt idx="1">
                  <c:v>Twitter</c:v>
                </c:pt>
              </c:strCache>
            </c:strRef>
          </c:cat>
          <c:val>
            <c:numRef>
              <c:f>Sheet1!$J$5:$J$6</c:f>
              <c:numCache>
                <c:formatCode>General</c:formatCode>
                <c:ptCount val="2"/>
                <c:pt idx="0">
                  <c:v>2.0000000000000014E-2</c:v>
                </c:pt>
                <c:pt idx="1">
                  <c:v>0.36000000000000026</c:v>
                </c:pt>
              </c:numCache>
            </c:numRef>
          </c:val>
        </c:ser>
        <c:ser>
          <c:idx val="1"/>
          <c:order val="1"/>
          <c:tx>
            <c:strRef>
              <c:f>Sheet1!$K$4</c:f>
              <c:strCache>
                <c:ptCount val="1"/>
                <c:pt idx="0">
                  <c:v>GMX (X86 x 1)</c:v>
                </c:pt>
              </c:strCache>
            </c:strRef>
          </c:tx>
          <c:spPr>
            <a:solidFill>
              <a:srgbClr val="FFC000"/>
            </a:solidFill>
          </c:spPr>
          <c:cat>
            <c:strRef>
              <c:f>Sheet1!$I$5:$I$6</c:f>
              <c:strCache>
                <c:ptCount val="2"/>
                <c:pt idx="0">
                  <c:v>LiveJ</c:v>
                </c:pt>
                <c:pt idx="1">
                  <c:v>Twitter</c:v>
                </c:pt>
              </c:strCache>
            </c:strRef>
          </c:cat>
          <c:val>
            <c:numRef>
              <c:f>Sheet1!$K$5:$K$6</c:f>
              <c:numCache>
                <c:formatCode>General</c:formatCode>
                <c:ptCount val="2"/>
                <c:pt idx="0">
                  <c:v>7.0000000000000034E-2</c:v>
                </c:pt>
                <c:pt idx="1">
                  <c:v>2.2800000000000002</c:v>
                </c:pt>
              </c:numCache>
            </c:numRef>
          </c:val>
        </c:ser>
        <c:ser>
          <c:idx val="2"/>
          <c:order val="2"/>
          <c:tx>
            <c:strRef>
              <c:f>Sheet1!$L$4</c:f>
              <c:strCache>
                <c:ptCount val="1"/>
                <c:pt idx="0">
                  <c:v>GraphLab (x86 x 16)</c:v>
                </c:pt>
              </c:strCache>
            </c:strRef>
          </c:tx>
          <c:spPr>
            <a:solidFill>
              <a:schemeClr val="accent4">
                <a:lumMod val="40000"/>
                <a:lumOff val="60000"/>
              </a:schemeClr>
            </a:solidFill>
          </c:spPr>
          <c:cat>
            <c:strRef>
              <c:f>Sheet1!$I$5:$I$6</c:f>
              <c:strCache>
                <c:ptCount val="2"/>
                <c:pt idx="0">
                  <c:v>LiveJ</c:v>
                </c:pt>
                <c:pt idx="1">
                  <c:v>Twitter</c:v>
                </c:pt>
              </c:strCache>
            </c:strRef>
          </c:cat>
          <c:val>
            <c:numRef>
              <c:f>Sheet1!$L$5:$L$6</c:f>
              <c:numCache>
                <c:formatCode>General</c:formatCode>
                <c:ptCount val="2"/>
                <c:pt idx="0">
                  <c:v>1.86</c:v>
                </c:pt>
                <c:pt idx="1">
                  <c:v>8.9500000000000028</c:v>
                </c:pt>
              </c:numCache>
            </c:numRef>
          </c:val>
        </c:ser>
        <c:axId val="65337984"/>
        <c:axId val="66748800"/>
      </c:barChart>
      <c:catAx>
        <c:axId val="65337984"/>
        <c:scaling>
          <c:orientation val="minMax"/>
        </c:scaling>
        <c:axPos val="b"/>
        <c:numFmt formatCode="General" sourceLinked="1"/>
        <c:majorTickMark val="none"/>
        <c:tickLblPos val="nextTo"/>
        <c:crossAx val="66748800"/>
        <c:crossesAt val="1.0000000000000007E-2"/>
        <c:auto val="1"/>
        <c:lblAlgn val="ctr"/>
        <c:lblOffset val="100"/>
      </c:catAx>
      <c:valAx>
        <c:axId val="66748800"/>
        <c:scaling>
          <c:logBase val="10"/>
          <c:orientation val="minMax"/>
          <c:min val="1.0000000000000007E-2"/>
        </c:scaling>
        <c:axPos val="l"/>
        <c:majorGridlines/>
        <c:title>
          <c:tx>
            <c:rich>
              <a:bodyPr/>
              <a:lstStyle/>
              <a:p>
                <a:pPr>
                  <a:defRPr sz="1600"/>
                </a:pPr>
                <a:r>
                  <a:rPr lang="en-US" sz="1600"/>
                  <a:t>Runtime in Seconds</a:t>
                </a:r>
              </a:p>
            </c:rich>
          </c:tx>
          <c:layout/>
        </c:title>
        <c:numFmt formatCode="General" sourceLinked="1"/>
        <c:tickLblPos val="nextTo"/>
        <c:crossAx val="65337984"/>
        <c:crosses val="autoZero"/>
        <c:crossBetween val="between"/>
      </c:valAx>
    </c:plotArea>
    <c:plotVisOnly val="1"/>
    <c:dispBlanksAs val="gap"/>
  </c:chart>
  <c:txPr>
    <a:bodyPr/>
    <a:lstStyle/>
    <a:p>
      <a:pPr>
        <a:defRPr sz="12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dirty="0"/>
              <a:t>Triangle Counting </a:t>
            </a:r>
          </a:p>
        </c:rich>
      </c:tx>
      <c:layout/>
    </c:title>
    <c:plotArea>
      <c:layout/>
      <c:barChart>
        <c:barDir val="col"/>
        <c:grouping val="clustered"/>
        <c:ser>
          <c:idx val="0"/>
          <c:order val="0"/>
          <c:tx>
            <c:strRef>
              <c:f>Sheet1!$J$10</c:f>
              <c:strCache>
                <c:ptCount val="1"/>
                <c:pt idx="0">
                  <c:v>GMX (SPARC, T5-8)</c:v>
                </c:pt>
              </c:strCache>
            </c:strRef>
          </c:tx>
          <c:cat>
            <c:strRef>
              <c:f>Sheet1!$I$11:$I$12</c:f>
              <c:strCache>
                <c:ptCount val="2"/>
                <c:pt idx="0">
                  <c:v>LiveJ</c:v>
                </c:pt>
                <c:pt idx="1">
                  <c:v>Web-UK</c:v>
                </c:pt>
              </c:strCache>
            </c:strRef>
          </c:cat>
          <c:val>
            <c:numRef>
              <c:f>Sheet1!$J$11:$J$12</c:f>
              <c:numCache>
                <c:formatCode>General</c:formatCode>
                <c:ptCount val="2"/>
                <c:pt idx="0">
                  <c:v>1.43</c:v>
                </c:pt>
                <c:pt idx="1">
                  <c:v>25.37</c:v>
                </c:pt>
              </c:numCache>
            </c:numRef>
          </c:val>
        </c:ser>
        <c:ser>
          <c:idx val="1"/>
          <c:order val="1"/>
          <c:tx>
            <c:strRef>
              <c:f>Sheet1!$K$10</c:f>
              <c:strCache>
                <c:ptCount val="1"/>
                <c:pt idx="0">
                  <c:v>GMX (X86 x 1)</c:v>
                </c:pt>
              </c:strCache>
            </c:strRef>
          </c:tx>
          <c:spPr>
            <a:solidFill>
              <a:srgbClr val="FFC000"/>
            </a:solidFill>
          </c:spPr>
          <c:cat>
            <c:strRef>
              <c:f>Sheet1!$I$11:$I$12</c:f>
              <c:strCache>
                <c:ptCount val="2"/>
                <c:pt idx="0">
                  <c:v>LiveJ</c:v>
                </c:pt>
                <c:pt idx="1">
                  <c:v>Web-UK</c:v>
                </c:pt>
              </c:strCache>
            </c:strRef>
          </c:cat>
          <c:val>
            <c:numRef>
              <c:f>Sheet1!$K$11:$K$12</c:f>
              <c:numCache>
                <c:formatCode>General</c:formatCode>
                <c:ptCount val="2"/>
                <c:pt idx="0">
                  <c:v>2.23</c:v>
                </c:pt>
                <c:pt idx="1">
                  <c:v>63.8</c:v>
                </c:pt>
              </c:numCache>
            </c:numRef>
          </c:val>
        </c:ser>
        <c:ser>
          <c:idx val="2"/>
          <c:order val="2"/>
          <c:tx>
            <c:strRef>
              <c:f>Sheet1!$L$10</c:f>
              <c:strCache>
                <c:ptCount val="1"/>
                <c:pt idx="0">
                  <c:v>GraphLab (x86 x 16)</c:v>
                </c:pt>
              </c:strCache>
            </c:strRef>
          </c:tx>
          <c:spPr>
            <a:solidFill>
              <a:schemeClr val="accent5"/>
            </a:solidFill>
          </c:spPr>
          <c:cat>
            <c:strRef>
              <c:f>Sheet1!$I$11:$I$12</c:f>
              <c:strCache>
                <c:ptCount val="2"/>
                <c:pt idx="0">
                  <c:v>LiveJ</c:v>
                </c:pt>
                <c:pt idx="1">
                  <c:v>Web-UK</c:v>
                </c:pt>
              </c:strCache>
            </c:strRef>
          </c:cat>
          <c:val>
            <c:numRef>
              <c:f>Sheet1!$L$11:$L$12</c:f>
              <c:numCache>
                <c:formatCode>General</c:formatCode>
                <c:ptCount val="2"/>
                <c:pt idx="0">
                  <c:v>7.63</c:v>
                </c:pt>
                <c:pt idx="1">
                  <c:v>204.54</c:v>
                </c:pt>
              </c:numCache>
            </c:numRef>
          </c:val>
        </c:ser>
        <c:axId val="66775680"/>
        <c:axId val="66777472"/>
      </c:barChart>
      <c:catAx>
        <c:axId val="66775680"/>
        <c:scaling>
          <c:orientation val="minMax"/>
        </c:scaling>
        <c:axPos val="b"/>
        <c:majorTickMark val="none"/>
        <c:tickLblPos val="nextTo"/>
        <c:crossAx val="66777472"/>
        <c:crosses val="autoZero"/>
        <c:auto val="1"/>
        <c:lblAlgn val="ctr"/>
        <c:lblOffset val="100"/>
      </c:catAx>
      <c:valAx>
        <c:axId val="66777472"/>
        <c:scaling>
          <c:logBase val="10"/>
          <c:orientation val="minMax"/>
        </c:scaling>
        <c:axPos val="l"/>
        <c:majorGridlines/>
        <c:title>
          <c:tx>
            <c:rich>
              <a:bodyPr/>
              <a:lstStyle/>
              <a:p>
                <a:pPr>
                  <a:defRPr/>
                </a:pPr>
                <a:r>
                  <a:rPr lang="en-US"/>
                  <a:t>Runtime in Seconds</a:t>
                </a:r>
              </a:p>
            </c:rich>
          </c:tx>
          <c:layout>
            <c:manualLayout>
              <c:xMode val="edge"/>
              <c:yMode val="edge"/>
              <c:x val="3.6111111111111219E-2"/>
              <c:y val="0.29652960046660826"/>
            </c:manualLayout>
          </c:layout>
        </c:title>
        <c:numFmt formatCode="General" sourceLinked="1"/>
        <c:tickLblPos val="nextTo"/>
        <c:crossAx val="66775680"/>
        <c:crosses val="autoZero"/>
        <c:crossBetween val="between"/>
      </c:valAx>
    </c:plotArea>
    <c:plotVisOnly val="1"/>
    <c:dispBlanksAs val="gap"/>
  </c:chart>
  <c:txPr>
    <a:bodyPr/>
    <a:lstStyle/>
    <a:p>
      <a:pPr>
        <a:defRPr sz="16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effectLst/>
              </a:rPr>
              <a:t>Oracle Big Data Spatial and Graph: Property Graph – Data Access</a:t>
            </a:r>
            <a:endParaRPr lang="en-US"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0" i="0" u="none" strike="noStrike" baseline="0" dirty="0">
                <a:effectLst/>
              </a:rPr>
              <a:t>Oracle NoSQL Database: Linear Scalability of Data Loading  </a:t>
            </a:r>
            <a:br>
              <a:rPr lang="en-US" sz="1800" b="0" i="0" u="none" strike="noStrike" baseline="0" dirty="0">
                <a:effectLst/>
              </a:rPr>
            </a:br>
            <a:r>
              <a:rPr lang="en-US" sz="1800" b="0" i="0" u="none" strike="noStrike" baseline="0" dirty="0" smtClean="0">
                <a:effectLst/>
              </a:rPr>
              <a:t>(Degrees of Parallelism (DOP) = 36</a:t>
            </a:r>
            <a:r>
              <a:rPr lang="en-US" sz="1800" b="0" i="0" u="none" strike="noStrike" baseline="0" dirty="0">
                <a:effectLst/>
              </a:rPr>
              <a:t>)</a:t>
            </a:r>
            <a:r>
              <a:rPr lang="en-US" sz="1800" b="0" i="0" u="none" strike="noStrike" baseline="0" dirty="0"/>
              <a:t> </a:t>
            </a:r>
            <a:endParaRPr lang="en-US" b="0" dirty="0"/>
          </a:p>
        </c:rich>
      </c:tx>
      <c:layout/>
    </c:title>
    <c:plotArea>
      <c:layout/>
      <c:scatterChart>
        <c:scatterStyle val="lineMarker"/>
        <c:ser>
          <c:idx val="2"/>
          <c:order val="0"/>
          <c:tx>
            <c:strRef>
              <c:f>Sheet1!$D$3</c:f>
              <c:strCache>
                <c:ptCount val="1"/>
                <c:pt idx="0">
                  <c:v>NoSQL 8-Node BDA (a): Data Loading Time (min)</c:v>
                </c:pt>
              </c:strCache>
            </c:strRef>
          </c:tx>
          <c:spPr>
            <a:ln w="25400">
              <a:solidFill>
                <a:srgbClr val="99CC00"/>
              </a:solidFill>
              <a:prstDash val="solid"/>
            </a:ln>
          </c:spPr>
          <c:marker>
            <c:spPr>
              <a:solidFill>
                <a:srgbClr val="9BBB59"/>
              </a:solidFill>
              <a:ln>
                <a:solidFill>
                  <a:srgbClr val="99CC00"/>
                </a:solidFill>
                <a:prstDash val="solid"/>
              </a:ln>
            </c:spPr>
          </c:marker>
          <c:dLbls>
            <c:dLbl>
              <c:idx val="0"/>
              <c:layout>
                <c:manualLayout>
                  <c:x val="-1.8350733762910118E-2"/>
                  <c:y val="2.736512900703671E-2"/>
                </c:manualLayout>
              </c:layout>
              <c:dLblPos val="r"/>
              <c:showVal val="1"/>
            </c:dLbl>
            <c:dLbl>
              <c:idx val="2"/>
              <c:layout>
                <c:manualLayout>
                  <c:x val="-3.4102556624866311E-2"/>
                  <c:y val="-3.7276536857193891E-2"/>
                </c:manualLayout>
              </c:layout>
              <c:dLblPos val="r"/>
              <c:showVal val="1"/>
            </c:dLbl>
            <c:dLbl>
              <c:idx val="3"/>
              <c:layout>
                <c:manualLayout>
                  <c:x val="-1.1053271118887917E-2"/>
                  <c:y val="4.9473090593965818E-2"/>
                </c:manualLayout>
              </c:layout>
              <c:dLblPos val="r"/>
              <c:showVal val="1"/>
            </c:dLbl>
            <c:txPr>
              <a:bodyPr/>
              <a:lstStyle/>
              <a:p>
                <a:pPr>
                  <a:defRPr sz="1200"/>
                </a:pPr>
                <a:endParaRPr lang="en-US"/>
              </a:p>
            </c:txPr>
            <c:dLblPos val="t"/>
            <c:showVal val="1"/>
          </c:dLbls>
          <c:xVal>
            <c:numRef>
              <c:f>Sheet1!$A$4:$A$7</c:f>
              <c:numCache>
                <c:formatCode>General</c:formatCode>
                <c:ptCount val="4"/>
                <c:pt idx="0">
                  <c:v>3000000</c:v>
                </c:pt>
                <c:pt idx="1">
                  <c:v>70000000</c:v>
                </c:pt>
                <c:pt idx="2">
                  <c:v>1500000000</c:v>
                </c:pt>
                <c:pt idx="3">
                  <c:v>3000000000</c:v>
                </c:pt>
              </c:numCache>
            </c:numRef>
          </c:xVal>
          <c:yVal>
            <c:numRef>
              <c:f>Sheet1!$D$4:$D$7</c:f>
              <c:numCache>
                <c:formatCode>General</c:formatCode>
                <c:ptCount val="4"/>
                <c:pt idx="0">
                  <c:v>0.67000000000000082</c:v>
                </c:pt>
                <c:pt idx="1">
                  <c:v>15.8</c:v>
                </c:pt>
                <c:pt idx="2">
                  <c:v>360</c:v>
                </c:pt>
                <c:pt idx="3">
                  <c:v>683</c:v>
                </c:pt>
              </c:numCache>
            </c:numRef>
          </c:yVal>
        </c:ser>
        <c:ser>
          <c:idx val="3"/>
          <c:order val="1"/>
          <c:tx>
            <c:strRef>
              <c:f>Sheet1!$E$3</c:f>
              <c:strCache>
                <c:ptCount val="1"/>
                <c:pt idx="0">
                  <c:v>NoSQL 8-Node BDA (a): Data Loading Speed (million edges/min)</c:v>
                </c:pt>
              </c:strCache>
            </c:strRef>
          </c:tx>
          <c:spPr>
            <a:ln w="25400">
              <a:solidFill>
                <a:srgbClr val="666699"/>
              </a:solidFill>
              <a:prstDash val="solid"/>
            </a:ln>
          </c:spPr>
          <c:marker>
            <c:spPr>
              <a:solidFill>
                <a:srgbClr val="8064A2"/>
              </a:solidFill>
              <a:ln>
                <a:solidFill>
                  <a:srgbClr val="666699"/>
                </a:solidFill>
                <a:prstDash val="solid"/>
              </a:ln>
            </c:spPr>
          </c:marker>
          <c:dLbls>
            <c:dLbl>
              <c:idx val="0"/>
              <c:layout>
                <c:manualLayout>
                  <c:x val="-4.5978502464573856E-2"/>
                  <c:y val="3.1274433150899082E-2"/>
                </c:manualLayout>
              </c:layout>
              <c:dLblPos val="r"/>
              <c:showVal val="1"/>
            </c:dLbl>
            <c:dLbl>
              <c:idx val="1"/>
              <c:layout>
                <c:manualLayout>
                  <c:x val="-2.5230038587117826E-2"/>
                  <c:y val="3.9093041438623841E-2"/>
                </c:manualLayout>
              </c:layout>
              <c:dLblPos val="r"/>
              <c:showVal val="1"/>
            </c:dLbl>
            <c:dLbl>
              <c:idx val="2"/>
              <c:layout>
                <c:manualLayout>
                  <c:x val="-2.3745918670228541E-2"/>
                  <c:y val="4.3002345582486209E-2"/>
                </c:manualLayout>
              </c:layout>
              <c:dLblPos val="r"/>
              <c:showVal val="1"/>
            </c:dLbl>
            <c:dLbl>
              <c:idx val="3"/>
              <c:layout>
                <c:manualLayout>
                  <c:x val="-2.5230038587117826E-2"/>
                  <c:y val="4.3002345582486209E-2"/>
                </c:manualLayout>
              </c:layout>
              <c:dLblPos val="r"/>
              <c:showVal val="1"/>
            </c:dLbl>
            <c:txPr>
              <a:bodyPr/>
              <a:lstStyle/>
              <a:p>
                <a:pPr>
                  <a:defRPr sz="1200"/>
                </a:pPr>
                <a:endParaRPr lang="en-US"/>
              </a:p>
            </c:txPr>
            <c:dLblPos val="b"/>
            <c:showVal val="1"/>
          </c:dLbls>
          <c:xVal>
            <c:numRef>
              <c:f>Sheet1!$A$4:$A$7</c:f>
              <c:numCache>
                <c:formatCode>General</c:formatCode>
                <c:ptCount val="4"/>
                <c:pt idx="0">
                  <c:v>3000000</c:v>
                </c:pt>
                <c:pt idx="1">
                  <c:v>70000000</c:v>
                </c:pt>
                <c:pt idx="2">
                  <c:v>1500000000</c:v>
                </c:pt>
                <c:pt idx="3">
                  <c:v>3000000000</c:v>
                </c:pt>
              </c:numCache>
            </c:numRef>
          </c:xVal>
          <c:yVal>
            <c:numRef>
              <c:f>Sheet1!$E$4:$E$7</c:f>
              <c:numCache>
                <c:formatCode>General</c:formatCode>
                <c:ptCount val="4"/>
                <c:pt idx="0">
                  <c:v>4.5</c:v>
                </c:pt>
                <c:pt idx="1">
                  <c:v>4.4000000000000004</c:v>
                </c:pt>
                <c:pt idx="2">
                  <c:v>4.2</c:v>
                </c:pt>
                <c:pt idx="3">
                  <c:v>4.4000000000000004</c:v>
                </c:pt>
              </c:numCache>
            </c:numRef>
          </c:yVal>
        </c:ser>
        <c:axId val="66840064"/>
        <c:axId val="66871296"/>
      </c:scatterChart>
      <c:valAx>
        <c:axId val="66840064"/>
        <c:scaling>
          <c:logBase val="10"/>
          <c:orientation val="minMax"/>
          <c:min val="1000000"/>
        </c:scaling>
        <c:axPos val="b"/>
        <c:title>
          <c:tx>
            <c:rich>
              <a:bodyPr/>
              <a:lstStyle/>
              <a:p>
                <a:pPr>
                  <a:defRPr sz="1400"/>
                </a:pPr>
                <a:r>
                  <a:rPr lang="en-US" sz="1400" baseline="0"/>
                  <a:t>Data points for 3M, 70M, 1.5B, &amp; 3B Edges</a:t>
                </a:r>
                <a:endParaRPr lang="en-US" sz="1400"/>
              </a:p>
            </c:rich>
          </c:tx>
          <c:layout>
            <c:manualLayout>
              <c:xMode val="edge"/>
              <c:yMode val="edge"/>
              <c:x val="0.230199475065617"/>
              <c:y val="0.9146231614949295"/>
            </c:manualLayout>
          </c:layout>
          <c:spPr>
            <a:noFill/>
            <a:ln w="25400">
              <a:noFill/>
            </a:ln>
          </c:spPr>
        </c:title>
        <c:numFmt formatCode="General" sourceLinked="1"/>
        <c:majorTickMark val="none"/>
        <c:tickLblPos val="low"/>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6871296"/>
        <c:crosses val="autoZero"/>
        <c:crossBetween val="midCat"/>
        <c:dispUnits>
          <c:builtInUnit val="millions"/>
          <c:dispUnitsLbl>
            <c:layout>
              <c:manualLayout>
                <c:xMode val="edge"/>
                <c:yMode val="edge"/>
                <c:x val="0.28859405074365702"/>
                <c:y val="0.84034628156079305"/>
              </c:manualLayout>
            </c:layout>
            <c:tx>
              <c:rich>
                <a:bodyPr/>
                <a:lstStyle/>
                <a:p>
                  <a:pPr>
                    <a:defRPr sz="1200"/>
                  </a:pPr>
                  <a:r>
                    <a:rPr lang="en-US" sz="1200"/>
                    <a:t>Millions of Edges (Log</a:t>
                  </a:r>
                  <a:r>
                    <a:rPr lang="en-US" sz="1200" baseline="-25000"/>
                    <a:t>10</a:t>
                  </a:r>
                  <a:r>
                    <a:rPr lang="en-US" sz="1200"/>
                    <a:t>)</a:t>
                  </a:r>
                </a:p>
              </c:rich>
            </c:tx>
            <c:spPr>
              <a:noFill/>
              <a:ln w="25400">
                <a:noFill/>
              </a:ln>
            </c:spPr>
          </c:dispUnitsLbl>
        </c:dispUnits>
      </c:valAx>
      <c:valAx>
        <c:axId val="66871296"/>
        <c:scaling>
          <c:logBase val="10"/>
          <c:orientation val="minMax"/>
          <c:min val="0.1"/>
        </c:scaling>
        <c:axPos val="l"/>
        <c:majorGridlines>
          <c:spPr>
            <a:ln w="3175">
              <a:solidFill>
                <a:srgbClr val="808080"/>
              </a:solidFill>
              <a:prstDash val="solid"/>
            </a:ln>
          </c:spPr>
        </c:majorGridlines>
        <c:title>
          <c:tx>
            <c:rich>
              <a:bodyPr rot="0" vert="horz"/>
              <a:lstStyle/>
              <a:p>
                <a:pPr>
                  <a:defRPr sz="1200"/>
                </a:pPr>
                <a:r>
                  <a:rPr lang="en-US" sz="1200" baseline="0"/>
                  <a:t>Time </a:t>
                </a:r>
              </a:p>
              <a:p>
                <a:pPr>
                  <a:defRPr sz="1200"/>
                </a:pPr>
                <a:r>
                  <a:rPr lang="en-US" sz="1200" baseline="0"/>
                  <a:t>(min. </a:t>
                </a:r>
                <a:r>
                  <a:rPr lang="en-US" sz="1200" b="1" i="0" u="none" strike="noStrike" baseline="0">
                    <a:effectLst/>
                  </a:rPr>
                  <a:t>Log</a:t>
                </a:r>
                <a:r>
                  <a:rPr lang="en-US" sz="1200" b="1" i="0" u="none" strike="noStrike" baseline="-25000">
                    <a:effectLst/>
                  </a:rPr>
                  <a:t>10</a:t>
                </a:r>
                <a:r>
                  <a:rPr lang="en-US" sz="1200" baseline="0"/>
                  <a:t>)</a:t>
                </a:r>
              </a:p>
            </c:rich>
          </c:tx>
          <c:layout/>
          <c:spPr>
            <a:noFill/>
            <a:ln w="25400">
              <a:noFill/>
            </a:ln>
          </c:spPr>
        </c:title>
        <c:numFmt formatCode="General" sourceLinked="1"/>
        <c:tickLblPos val="nextTo"/>
        <c:spPr>
          <a:ln w="3175">
            <a:solidFill>
              <a:srgbClr val="808080"/>
            </a:solidFill>
            <a:prstDash val="solid"/>
          </a:ln>
        </c:spPr>
        <c:crossAx val="66840064"/>
        <c:crosses val="autoZero"/>
        <c:crossBetween val="midCat"/>
      </c:valAx>
      <c:spPr>
        <a:solidFill>
          <a:srgbClr val="FFFFFF"/>
        </a:solidFill>
        <a:ln w="25400">
          <a:noFill/>
        </a:ln>
      </c:spPr>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68694362017804156"/>
          <c:y val="0.23293127013666023"/>
          <c:w val="0.28338278931750777"/>
          <c:h val="0.48192676579998583"/>
        </c:manualLayout>
      </c:layout>
      <c:spPr>
        <a:noFill/>
        <a:ln w="25400">
          <a:noFill/>
        </a:ln>
      </c:spPr>
    </c:legend>
    <c:plotVisOnly val="1"/>
    <c:dispBlanksAs val="gap"/>
  </c:chart>
  <c:spPr>
    <a:solidFill>
      <a:srgbClr val="FFFFFF"/>
    </a:solidFill>
    <a:ln w="3175">
      <a:noFill/>
      <a:prstDash val="solid"/>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a:pPr>
            <a:r>
              <a:rPr lang="en-US"/>
              <a:t>Page Ranking</a:t>
            </a:r>
          </a:p>
        </c:rich>
      </c:tx>
      <c:layout/>
      <c:overlay val="1"/>
    </c:title>
    <c:plotArea>
      <c:layout>
        <c:manualLayout>
          <c:layoutTarget val="inner"/>
          <c:xMode val="edge"/>
          <c:yMode val="edge"/>
          <c:x val="0.12556165954555287"/>
          <c:y val="0.20140888888888914"/>
          <c:w val="0.59245259259259297"/>
          <c:h val="0.58222916666666658"/>
        </c:manualLayout>
      </c:layout>
      <c:lineChart>
        <c:grouping val="standard"/>
        <c:ser>
          <c:idx val="0"/>
          <c:order val="0"/>
          <c:tx>
            <c:strRef>
              <c:f>Sheet1!$B$2</c:f>
              <c:strCache>
                <c:ptCount val="1"/>
                <c:pt idx="0">
                  <c:v>HBase - 4 Node BDA (a)</c:v>
                </c:pt>
              </c:strCache>
            </c:strRef>
          </c:tx>
          <c:spPr>
            <a:ln>
              <a:solidFill>
                <a:srgbClr val="00B050"/>
              </a:solidFill>
            </a:ln>
          </c:spPr>
          <c:marker>
            <c:spPr>
              <a:solidFill>
                <a:srgbClr val="00B050"/>
              </a:solidFill>
              <a:ln>
                <a:solidFill>
                  <a:srgbClr val="00B050"/>
                </a:solidFill>
              </a:ln>
            </c:spPr>
          </c:marker>
          <c:dLbls>
            <c:txPr>
              <a:bodyPr/>
              <a:lstStyle/>
              <a:p>
                <a:pPr algn="ctr">
                  <a:defRPr lang="en-US" sz="900" b="0" i="0" u="none" strike="noStrike" kern="1200" baseline="0">
                    <a:solidFill>
                      <a:srgbClr val="5F5F5F"/>
                    </a:solidFill>
                    <a:latin typeface="+mn-lt"/>
                    <a:ea typeface="+mn-ea"/>
                    <a:cs typeface="+mn-cs"/>
                  </a:defRPr>
                </a:pPr>
                <a:endParaRPr lang="en-US"/>
              </a:p>
            </c:txPr>
            <c:showVal val="1"/>
          </c:dLbls>
          <c:cat>
            <c:numRef>
              <c:f>Sheet1!$A$3:$A$9</c:f>
              <c:numCache>
                <c:formatCode>General</c:formatCode>
                <c:ptCount val="7"/>
                <c:pt idx="0">
                  <c:v>1</c:v>
                </c:pt>
                <c:pt idx="1">
                  <c:v>2</c:v>
                </c:pt>
                <c:pt idx="2">
                  <c:v>4</c:v>
                </c:pt>
                <c:pt idx="3">
                  <c:v>8</c:v>
                </c:pt>
                <c:pt idx="4">
                  <c:v>16</c:v>
                </c:pt>
                <c:pt idx="5">
                  <c:v>32</c:v>
                </c:pt>
                <c:pt idx="6">
                  <c:v>48</c:v>
                </c:pt>
              </c:numCache>
            </c:numRef>
          </c:cat>
          <c:val>
            <c:numRef>
              <c:f>Sheet1!$B$3:$B$9</c:f>
              <c:numCache>
                <c:formatCode>0</c:formatCode>
                <c:ptCount val="7"/>
                <c:pt idx="0">
                  <c:v>104.786</c:v>
                </c:pt>
                <c:pt idx="1">
                  <c:v>52.461000000000006</c:v>
                </c:pt>
                <c:pt idx="2">
                  <c:v>27.150000000000016</c:v>
                </c:pt>
                <c:pt idx="3">
                  <c:v>14.402000000000006</c:v>
                </c:pt>
                <c:pt idx="4">
                  <c:v>8.5339999999999989</c:v>
                </c:pt>
                <c:pt idx="5">
                  <c:v>8.5570000000000004</c:v>
                </c:pt>
                <c:pt idx="6">
                  <c:v>8.3810000000000002</c:v>
                </c:pt>
              </c:numCache>
            </c:numRef>
          </c:val>
        </c:ser>
        <c:ser>
          <c:idx val="1"/>
          <c:order val="1"/>
          <c:tx>
            <c:strRef>
              <c:f>Sheet1!$C$2</c:f>
              <c:strCache>
                <c:ptCount val="1"/>
                <c:pt idx="0">
                  <c:v>HBase - 9 Node BDA (b)</c:v>
                </c:pt>
              </c:strCache>
            </c:strRef>
          </c:tx>
          <c:spPr>
            <a:ln>
              <a:solidFill>
                <a:srgbClr val="EE2212"/>
              </a:solidFill>
            </a:ln>
          </c:spPr>
          <c:marker>
            <c:spPr>
              <a:solidFill>
                <a:srgbClr val="EE2212"/>
              </a:solidFill>
              <a:ln>
                <a:solidFill>
                  <a:srgbClr val="EE2212"/>
                </a:solidFill>
              </a:ln>
            </c:spPr>
          </c:marker>
          <c:dLbls>
            <c:txPr>
              <a:bodyPr/>
              <a:lstStyle/>
              <a:p>
                <a:pPr algn="ctr">
                  <a:defRPr lang="en-US" sz="900" b="0" i="0" u="none" strike="noStrike" kern="1200" baseline="0">
                    <a:solidFill>
                      <a:srgbClr val="5F5F5F"/>
                    </a:solidFill>
                    <a:latin typeface="+mn-lt"/>
                    <a:ea typeface="+mn-ea"/>
                    <a:cs typeface="+mn-cs"/>
                  </a:defRPr>
                </a:pPr>
                <a:endParaRPr lang="en-US"/>
              </a:p>
            </c:txPr>
            <c:showVal val="1"/>
          </c:dLbls>
          <c:cat>
            <c:numRef>
              <c:f>Sheet1!$A$3:$A$9</c:f>
              <c:numCache>
                <c:formatCode>General</c:formatCode>
                <c:ptCount val="7"/>
                <c:pt idx="0">
                  <c:v>1</c:v>
                </c:pt>
                <c:pt idx="1">
                  <c:v>2</c:v>
                </c:pt>
                <c:pt idx="2">
                  <c:v>4</c:v>
                </c:pt>
                <c:pt idx="3">
                  <c:v>8</c:v>
                </c:pt>
                <c:pt idx="4">
                  <c:v>16</c:v>
                </c:pt>
                <c:pt idx="5">
                  <c:v>32</c:v>
                </c:pt>
                <c:pt idx="6">
                  <c:v>48</c:v>
                </c:pt>
              </c:numCache>
            </c:numRef>
          </c:cat>
          <c:val>
            <c:numRef>
              <c:f>Sheet1!$C$3:$C$9</c:f>
              <c:numCache>
                <c:formatCode>0</c:formatCode>
                <c:ptCount val="7"/>
                <c:pt idx="0">
                  <c:v>82.631999999999991</c:v>
                </c:pt>
                <c:pt idx="1">
                  <c:v>39.649000000000001</c:v>
                </c:pt>
                <c:pt idx="2">
                  <c:v>21.544999999999987</c:v>
                </c:pt>
                <c:pt idx="3">
                  <c:v>12.350000000000009</c:v>
                </c:pt>
                <c:pt idx="4">
                  <c:v>10.189</c:v>
                </c:pt>
                <c:pt idx="5">
                  <c:v>6.7060000000000004</c:v>
                </c:pt>
                <c:pt idx="6">
                  <c:v>6.484</c:v>
                </c:pt>
              </c:numCache>
            </c:numRef>
          </c:val>
        </c:ser>
        <c:dLbls>
          <c:showVal val="1"/>
        </c:dLbls>
        <c:marker val="1"/>
        <c:axId val="95149056"/>
        <c:axId val="95155328"/>
      </c:lineChart>
      <c:catAx>
        <c:axId val="95149056"/>
        <c:scaling>
          <c:orientation val="minMax"/>
        </c:scaling>
        <c:axPos val="b"/>
        <c:title>
          <c:tx>
            <c:rich>
              <a:bodyPr/>
              <a:lstStyle/>
              <a:p>
                <a:pPr>
                  <a:defRPr sz="1400"/>
                </a:pPr>
                <a:r>
                  <a:rPr lang="en-US" sz="1400" dirty="0"/>
                  <a:t>Degree of Parallelism (</a:t>
                </a:r>
                <a:r>
                  <a:rPr lang="en-US" sz="1400" dirty="0" smtClean="0"/>
                  <a:t>DOP)</a:t>
                </a:r>
                <a:endParaRPr lang="en-US" sz="1400" dirty="0"/>
              </a:p>
            </c:rich>
          </c:tx>
          <c:layout>
            <c:manualLayout>
              <c:xMode val="edge"/>
              <c:yMode val="edge"/>
              <c:x val="0.22445444444444523"/>
              <c:y val="0.90234611111111096"/>
            </c:manualLayout>
          </c:layout>
        </c:title>
        <c:numFmt formatCode="General" sourceLinked="1"/>
        <c:tickLblPos val="nextTo"/>
        <c:txPr>
          <a:bodyPr/>
          <a:lstStyle/>
          <a:p>
            <a:pPr>
              <a:defRPr sz="1200"/>
            </a:pPr>
            <a:endParaRPr lang="en-US"/>
          </a:p>
        </c:txPr>
        <c:crossAx val="95155328"/>
        <c:crosses val="autoZero"/>
        <c:auto val="1"/>
        <c:lblAlgn val="ctr"/>
        <c:lblOffset val="100"/>
      </c:catAx>
      <c:valAx>
        <c:axId val="95155328"/>
        <c:scaling>
          <c:logBase val="10"/>
          <c:orientation val="minMax"/>
        </c:scaling>
        <c:axPos val="l"/>
        <c:majorGridlines/>
        <c:title>
          <c:tx>
            <c:rich>
              <a:bodyPr rot="-5400000" vert="horz"/>
              <a:lstStyle/>
              <a:p>
                <a:pPr>
                  <a:defRPr sz="1400"/>
                </a:pPr>
                <a:r>
                  <a:rPr lang="en-US" sz="1400"/>
                  <a:t>Time (sec)</a:t>
                </a:r>
              </a:p>
            </c:rich>
          </c:tx>
          <c:layout/>
        </c:title>
        <c:numFmt formatCode="0" sourceLinked="1"/>
        <c:tickLblPos val="nextTo"/>
        <c:txPr>
          <a:bodyPr/>
          <a:lstStyle/>
          <a:p>
            <a:pPr>
              <a:defRPr sz="1200"/>
            </a:pPr>
            <a:endParaRPr lang="en-US"/>
          </a:p>
        </c:txPr>
        <c:crossAx val="95149056"/>
        <c:crosses val="autoZero"/>
        <c:crossBetween val="midCat"/>
      </c:valAx>
    </c:plotArea>
    <c:legend>
      <c:legendPos val="r"/>
      <c:layout>
        <c:manualLayout>
          <c:xMode val="edge"/>
          <c:yMode val="edge"/>
          <c:x val="0.79014995083096096"/>
          <c:y val="0.37769856213625741"/>
          <c:w val="0.20904888888888917"/>
          <c:h val="0.27038120158021828"/>
        </c:manualLayout>
      </c:layout>
      <c:txPr>
        <a:bodyPr/>
        <a:lstStyle/>
        <a:p>
          <a:pPr>
            <a:defRPr sz="1000"/>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a:pPr>
            <a:r>
              <a:rPr lang="en-US" dirty="0" smtClean="0"/>
              <a:t>Count triangles</a:t>
            </a:r>
            <a:endParaRPr lang="en-US" dirty="0"/>
          </a:p>
        </c:rich>
      </c:tx>
      <c:layout/>
      <c:overlay val="1"/>
    </c:title>
    <c:plotArea>
      <c:layout>
        <c:manualLayout>
          <c:layoutTarget val="inner"/>
          <c:xMode val="edge"/>
          <c:yMode val="edge"/>
          <c:x val="0.12556165954555287"/>
          <c:y val="0.20140888888888914"/>
          <c:w val="0.59245259259259297"/>
          <c:h val="0.58222916666666658"/>
        </c:manualLayout>
      </c:layout>
      <c:lineChart>
        <c:grouping val="standard"/>
        <c:ser>
          <c:idx val="0"/>
          <c:order val="0"/>
          <c:tx>
            <c:strRef>
              <c:f>Sheet1!$B$2</c:f>
              <c:strCache>
                <c:ptCount val="1"/>
                <c:pt idx="0">
                  <c:v>HBase - 4 Node BDA (a)</c:v>
                </c:pt>
              </c:strCache>
            </c:strRef>
          </c:tx>
          <c:spPr>
            <a:ln>
              <a:solidFill>
                <a:srgbClr val="00B050"/>
              </a:solidFill>
            </a:ln>
          </c:spPr>
          <c:marker>
            <c:spPr>
              <a:solidFill>
                <a:srgbClr val="00B050"/>
              </a:solidFill>
              <a:ln>
                <a:solidFill>
                  <a:srgbClr val="00B050"/>
                </a:solidFill>
              </a:ln>
            </c:spPr>
          </c:marker>
          <c:dLbls>
            <c:txPr>
              <a:bodyPr/>
              <a:lstStyle/>
              <a:p>
                <a:pPr algn="ctr">
                  <a:defRPr lang="en-US" sz="900" b="0" i="0" u="none" strike="noStrike" kern="1200" baseline="0">
                    <a:solidFill>
                      <a:srgbClr val="5F5F5F"/>
                    </a:solidFill>
                    <a:latin typeface="+mn-lt"/>
                    <a:ea typeface="+mn-ea"/>
                    <a:cs typeface="+mn-cs"/>
                  </a:defRPr>
                </a:pPr>
                <a:endParaRPr lang="en-US"/>
              </a:p>
            </c:txPr>
            <c:showVal val="1"/>
          </c:dLbls>
          <c:cat>
            <c:numRef>
              <c:f>Sheet1!$A$3:$A$9</c:f>
              <c:numCache>
                <c:formatCode>General</c:formatCode>
                <c:ptCount val="7"/>
                <c:pt idx="0">
                  <c:v>1</c:v>
                </c:pt>
                <c:pt idx="1">
                  <c:v>2</c:v>
                </c:pt>
                <c:pt idx="2">
                  <c:v>4</c:v>
                </c:pt>
                <c:pt idx="3">
                  <c:v>8</c:v>
                </c:pt>
                <c:pt idx="4">
                  <c:v>16</c:v>
                </c:pt>
                <c:pt idx="5">
                  <c:v>32</c:v>
                </c:pt>
                <c:pt idx="6">
                  <c:v>48</c:v>
                </c:pt>
              </c:numCache>
            </c:numRef>
          </c:cat>
          <c:val>
            <c:numRef>
              <c:f>Sheet1!$B$3:$B$9</c:f>
              <c:numCache>
                <c:formatCode>0</c:formatCode>
                <c:ptCount val="7"/>
                <c:pt idx="0">
                  <c:v>40</c:v>
                </c:pt>
                <c:pt idx="1">
                  <c:v>21</c:v>
                </c:pt>
                <c:pt idx="2">
                  <c:v>12</c:v>
                </c:pt>
                <c:pt idx="3">
                  <c:v>7</c:v>
                </c:pt>
                <c:pt idx="4">
                  <c:v>5</c:v>
                </c:pt>
                <c:pt idx="5">
                  <c:v>4</c:v>
                </c:pt>
                <c:pt idx="6">
                  <c:v>4</c:v>
                </c:pt>
              </c:numCache>
            </c:numRef>
          </c:val>
        </c:ser>
        <c:ser>
          <c:idx val="1"/>
          <c:order val="1"/>
          <c:tx>
            <c:strRef>
              <c:f>Sheet1!$C$2</c:f>
              <c:strCache>
                <c:ptCount val="1"/>
                <c:pt idx="0">
                  <c:v>HBase - 9 Node BDA (b)</c:v>
                </c:pt>
              </c:strCache>
            </c:strRef>
          </c:tx>
          <c:spPr>
            <a:ln>
              <a:solidFill>
                <a:srgbClr val="EE2212"/>
              </a:solidFill>
            </a:ln>
          </c:spPr>
          <c:marker>
            <c:spPr>
              <a:solidFill>
                <a:srgbClr val="EE2212"/>
              </a:solidFill>
              <a:ln>
                <a:solidFill>
                  <a:srgbClr val="EE2212"/>
                </a:solidFill>
              </a:ln>
            </c:spPr>
          </c:marker>
          <c:dLbls>
            <c:txPr>
              <a:bodyPr/>
              <a:lstStyle/>
              <a:p>
                <a:pPr>
                  <a:defRPr sz="900"/>
                </a:pPr>
                <a:endParaRPr lang="en-US"/>
              </a:p>
            </c:txPr>
            <c:showVal val="1"/>
          </c:dLbls>
          <c:cat>
            <c:numRef>
              <c:f>Sheet1!$A$3:$A$9</c:f>
              <c:numCache>
                <c:formatCode>General</c:formatCode>
                <c:ptCount val="7"/>
                <c:pt idx="0">
                  <c:v>1</c:v>
                </c:pt>
                <c:pt idx="1">
                  <c:v>2</c:v>
                </c:pt>
                <c:pt idx="2">
                  <c:v>4</c:v>
                </c:pt>
                <c:pt idx="3">
                  <c:v>8</c:v>
                </c:pt>
                <c:pt idx="4">
                  <c:v>16</c:v>
                </c:pt>
                <c:pt idx="5">
                  <c:v>32</c:v>
                </c:pt>
                <c:pt idx="6">
                  <c:v>48</c:v>
                </c:pt>
              </c:numCache>
            </c:numRef>
          </c:cat>
          <c:val>
            <c:numRef>
              <c:f>Sheet1!$C$3:$C$9</c:f>
              <c:numCache>
                <c:formatCode>0</c:formatCode>
                <c:ptCount val="7"/>
                <c:pt idx="0">
                  <c:v>31.777999999999999</c:v>
                </c:pt>
                <c:pt idx="1">
                  <c:v>16</c:v>
                </c:pt>
                <c:pt idx="2">
                  <c:v>10</c:v>
                </c:pt>
                <c:pt idx="3">
                  <c:v>7</c:v>
                </c:pt>
                <c:pt idx="4">
                  <c:v>5</c:v>
                </c:pt>
                <c:pt idx="5">
                  <c:v>5</c:v>
                </c:pt>
                <c:pt idx="6">
                  <c:v>6</c:v>
                </c:pt>
              </c:numCache>
            </c:numRef>
          </c:val>
        </c:ser>
        <c:dLbls>
          <c:showVal val="1"/>
        </c:dLbls>
        <c:marker val="1"/>
        <c:axId val="95189632"/>
        <c:axId val="95200000"/>
      </c:lineChart>
      <c:catAx>
        <c:axId val="95189632"/>
        <c:scaling>
          <c:orientation val="minMax"/>
        </c:scaling>
        <c:axPos val="b"/>
        <c:title>
          <c:tx>
            <c:rich>
              <a:bodyPr/>
              <a:lstStyle/>
              <a:p>
                <a:pPr>
                  <a:defRPr sz="1400"/>
                </a:pPr>
                <a:r>
                  <a:rPr lang="en-US" sz="1400" dirty="0"/>
                  <a:t>Degree of Parallelism (</a:t>
                </a:r>
                <a:r>
                  <a:rPr lang="en-US" sz="1400" dirty="0" smtClean="0"/>
                  <a:t>DOP)</a:t>
                </a:r>
                <a:endParaRPr lang="en-US" sz="1400" dirty="0"/>
              </a:p>
            </c:rich>
          </c:tx>
          <c:layout>
            <c:manualLayout>
              <c:xMode val="edge"/>
              <c:yMode val="edge"/>
              <c:x val="0.22445444444444523"/>
              <c:y val="0.90234611111111096"/>
            </c:manualLayout>
          </c:layout>
        </c:title>
        <c:numFmt formatCode="General" sourceLinked="1"/>
        <c:tickLblPos val="nextTo"/>
        <c:txPr>
          <a:bodyPr/>
          <a:lstStyle/>
          <a:p>
            <a:pPr>
              <a:defRPr sz="1200"/>
            </a:pPr>
            <a:endParaRPr lang="en-US"/>
          </a:p>
        </c:txPr>
        <c:crossAx val="95200000"/>
        <c:crosses val="autoZero"/>
        <c:auto val="1"/>
        <c:lblAlgn val="ctr"/>
        <c:lblOffset val="100"/>
      </c:catAx>
      <c:valAx>
        <c:axId val="95200000"/>
        <c:scaling>
          <c:logBase val="10"/>
          <c:orientation val="minMax"/>
        </c:scaling>
        <c:axPos val="l"/>
        <c:majorGridlines/>
        <c:title>
          <c:tx>
            <c:rich>
              <a:bodyPr rot="-5400000" vert="horz"/>
              <a:lstStyle/>
              <a:p>
                <a:pPr>
                  <a:defRPr sz="1400"/>
                </a:pPr>
                <a:r>
                  <a:rPr lang="en-US" sz="1400"/>
                  <a:t>Time (sec)</a:t>
                </a:r>
              </a:p>
            </c:rich>
          </c:tx>
          <c:layout/>
        </c:title>
        <c:numFmt formatCode="0" sourceLinked="1"/>
        <c:tickLblPos val="nextTo"/>
        <c:txPr>
          <a:bodyPr/>
          <a:lstStyle/>
          <a:p>
            <a:pPr>
              <a:defRPr sz="1200"/>
            </a:pPr>
            <a:endParaRPr lang="en-US"/>
          </a:p>
        </c:txPr>
        <c:crossAx val="95189632"/>
        <c:crosses val="autoZero"/>
        <c:crossBetween val="midCat"/>
      </c:valAx>
    </c:plotArea>
    <c:legend>
      <c:legendPos val="r"/>
      <c:layout>
        <c:manualLayout>
          <c:xMode val="edge"/>
          <c:yMode val="edge"/>
          <c:x val="0.79014995083096096"/>
          <c:y val="0.37769856213625741"/>
          <c:w val="0.20904888888888917"/>
          <c:h val="0.27038120158021828"/>
        </c:manualLayout>
      </c:layout>
      <c:txPr>
        <a:bodyPr/>
        <a:lstStyle/>
        <a:p>
          <a:pPr>
            <a:defRPr sz="1000"/>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1E821AA6-70BE-4FDE-A8DC-DB381A688FD8}" type="datetimeFigureOut">
              <a:rPr lang="en-US"/>
              <a:pPr/>
              <a:t>5/26/2016</a:t>
            </a:fld>
            <a:endParaRPr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2688" y="387350"/>
            <a:ext cx="4657725" cy="2620963"/>
          </a:xfrm>
          <a:prstGeom prst="rect">
            <a:avLst/>
          </a:prstGeom>
          <a:noFill/>
          <a:ln w="12700">
            <a:solidFill>
              <a:prstClr val="black"/>
            </a:solidFill>
          </a:ln>
        </p:spPr>
        <p:txBody>
          <a:bodyPr vert="horz" lIns="93317" tIns="46659" rIns="93317" bIns="46659" rtlCol="0" anchor="ctr"/>
          <a:lstStyle/>
          <a:p>
            <a:endParaRPr dirty="0"/>
          </a:p>
        </p:txBody>
      </p:sp>
      <p:sp>
        <p:nvSpPr>
          <p:cNvPr id="5" name="Notes Placeholder 4"/>
          <p:cNvSpPr>
            <a:spLocks noGrp="1"/>
          </p:cNvSpPr>
          <p:nvPr>
            <p:ph type="body" sz="quarter" idx="3"/>
          </p:nvPr>
        </p:nvSpPr>
        <p:spPr>
          <a:xfrm>
            <a:off x="390173" y="3180609"/>
            <a:ext cx="6242756" cy="5430308"/>
          </a:xfrm>
          <a:prstGeom prst="rect">
            <a:avLst/>
          </a:prstGeom>
        </p:spPr>
        <p:txBody>
          <a:bodyPr vert="horz" lIns="0" tIns="0" rIns="0" bIns="93317"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90173" y="8766070"/>
            <a:ext cx="4760101" cy="231112"/>
          </a:xfrm>
          <a:prstGeom prst="rect">
            <a:avLst/>
          </a:prstGeom>
        </p:spPr>
        <p:txBody>
          <a:bodyPr vert="horz" lIns="93317" tIns="46659" rIns="93317" bIns="46659" rtlCol="0" anchor="b"/>
          <a:lstStyle>
            <a:lvl1pPr algn="l">
              <a:defRPr sz="1200"/>
            </a:lvl1pPr>
          </a:lstStyle>
          <a:p>
            <a:endParaRPr dirty="0"/>
          </a:p>
        </p:txBody>
      </p:sp>
      <p:sp>
        <p:nvSpPr>
          <p:cNvPr id="7" name="Slide Number Placeholder 6"/>
          <p:cNvSpPr>
            <a:spLocks noGrp="1"/>
          </p:cNvSpPr>
          <p:nvPr>
            <p:ph type="sldNum" sz="quarter" idx="5"/>
          </p:nvPr>
        </p:nvSpPr>
        <p:spPr>
          <a:xfrm>
            <a:off x="5852584" y="8766070"/>
            <a:ext cx="780344" cy="231112"/>
          </a:xfrm>
          <a:prstGeom prst="rect">
            <a:avLst/>
          </a:prstGeom>
        </p:spPr>
        <p:txBody>
          <a:bodyPr vert="horz" lIns="93317" tIns="46659" rIns="93317" bIns="46659"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13126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property graph is what we have introduced on the Big Data platform.  Again, it’s the most basic graph structure and is a very simple and flexible type of graph.  It can pull together a lot of disparate information for analysis.</a:t>
            </a:r>
          </a:p>
          <a:p>
            <a:endParaRPr lang="en-US" dirty="0" smtClean="0"/>
          </a:p>
          <a:p>
            <a:r>
              <a:rPr lang="en-US" dirty="0" smtClean="0"/>
              <a:t>This is a more formal view of what the property graph data model looks like.   In the property graph world, nodes are called vertices and links are called edges. </a:t>
            </a:r>
          </a:p>
          <a:p>
            <a:r>
              <a:rPr lang="en-US" dirty="0" smtClean="0"/>
              <a:t>You have a set of vertices with properties (or attributes ) in the form of key value pairs and you have a set of edges connecting these vertices. </a:t>
            </a:r>
          </a:p>
          <a:p>
            <a:endParaRPr lang="en-US" baseline="0" dirty="0" smtClean="0"/>
          </a:p>
          <a:p>
            <a:r>
              <a:rPr lang="en-US" baseline="0" dirty="0" smtClean="0"/>
              <a:t>We support </a:t>
            </a:r>
            <a:r>
              <a:rPr lang="en-US" baseline="0" dirty="0" err="1" smtClean="0"/>
              <a:t>theTinkerpop</a:t>
            </a:r>
            <a:r>
              <a:rPr lang="en-US" baseline="0" dirty="0" smtClean="0"/>
              <a:t> technology stack – Blueprint graph manipulation APIs, Pipes data flow APIs, Gremlin graph traversal language– to which Oracle has added built-in analytics functions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385666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normAutofit/>
          </a:bodyPr>
          <a:lstStyle/>
          <a:p>
            <a:r>
              <a:rPr lang="en-US" sz="900" dirty="0" smtClean="0"/>
              <a:t>The benchmark involved four popular graph algorithms that are frequently used for performance testing. The results (in log-scale)  show that Oracle Big Data Spatial and Graph significantly outperform Spark </a:t>
            </a:r>
            <a:r>
              <a:rPr lang="en-US" sz="900" dirty="0" err="1" smtClean="0"/>
              <a:t>GraphX</a:t>
            </a:r>
            <a:r>
              <a:rPr lang="en-US" sz="900" dirty="0" smtClean="0"/>
              <a:t>, often by more than two orders of magnitude</a:t>
            </a:r>
          </a:p>
          <a:p>
            <a:r>
              <a:rPr lang="en-US" sz="900" dirty="0" smtClean="0"/>
              <a:t>The Spark 1.4.1 documentation  documents </a:t>
            </a:r>
            <a:r>
              <a:rPr lang="en-US" sz="900" dirty="0" err="1" smtClean="0"/>
              <a:t>GraphX</a:t>
            </a:r>
            <a:r>
              <a:rPr lang="en-US" sz="900" dirty="0" smtClean="0"/>
              <a:t> built-in support for three algorithms - PageRank, Connected Components, and Triangle Counting. Oracle implemented Single-Source Shortest Path, Hop-distance, and Eigenvector Centrality on </a:t>
            </a:r>
            <a:r>
              <a:rPr lang="en-US" sz="900" dirty="0" err="1" smtClean="0"/>
              <a:t>GraphX</a:t>
            </a:r>
            <a:r>
              <a:rPr lang="en-US" sz="900" dirty="0" smtClean="0"/>
              <a:t> according</a:t>
            </a:r>
            <a:r>
              <a:rPr lang="en-US" sz="900" baseline="0" dirty="0" smtClean="0"/>
              <a:t> to the documentation </a:t>
            </a:r>
            <a:r>
              <a:rPr lang="en-US" sz="900" dirty="0" smtClean="0"/>
              <a:t>for this benchmark.</a:t>
            </a:r>
          </a:p>
          <a:p>
            <a:endParaRPr lang="en-US" sz="90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900" kern="1200" dirty="0" smtClean="0">
                <a:solidFill>
                  <a:schemeClr val="tx1"/>
                </a:solidFill>
                <a:effectLst/>
                <a:latin typeface="+mn-lt"/>
                <a:ea typeface="+mn-ea"/>
                <a:cs typeface="+mn-cs"/>
              </a:rPr>
              <a:t>Two large public graph instances were used for the benchmarking. Random weights were generated on every edge with uniform distribution for running Single-source Shortest Path algorithm. This was done because the original graph instances did not have edge weights.</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900" kern="1200" dirty="0" smtClean="0">
                <a:solidFill>
                  <a:schemeClr val="tx1"/>
                </a:solidFill>
                <a:effectLst/>
                <a:latin typeface="+mn-lt"/>
                <a:ea typeface="+mn-ea"/>
                <a:cs typeface="+mn-cs"/>
              </a:rPr>
              <a:t>Total execution time is reported for Single-source Shortest Path and Hop-Dist. Per-iteration execution time is reported for Pagerank and Eigenvector Centrality. The per-iteration execution time is reported because these algorithms repeat the same computation until the arbitrary convergence condition is met; execution time per iteration is more relevant to evaluate the performance </a:t>
            </a:r>
          </a:p>
          <a:p>
            <a:pPr lvl="1"/>
            <a:r>
              <a:rPr lang="en-US" sz="900" dirty="0" smtClean="0"/>
              <a:t>CPU: Intel “Sandy Bridge”, Xeon E5-2660, 2.20 GHz, 8 Cores (x 2 HT)</a:t>
            </a:r>
          </a:p>
          <a:p>
            <a:pPr lvl="1"/>
            <a:r>
              <a:rPr lang="en-US" sz="900" dirty="0" smtClean="0"/>
              <a:t>Memory: 256 GB (DDR3 – 1600)</a:t>
            </a:r>
          </a:p>
          <a:p>
            <a:pPr lvl="1"/>
            <a:r>
              <a:rPr lang="en-US" sz="900" dirty="0" smtClean="0"/>
              <a:t>SSD: 3 x 256 GB (combination of OCZ Vertex 4 and Samsung 840 Pro)</a:t>
            </a:r>
          </a:p>
          <a:p>
            <a:pPr lvl="1"/>
            <a:r>
              <a:rPr lang="en-US" sz="900" dirty="0" smtClean="0"/>
              <a:t>Network Card: </a:t>
            </a:r>
            <a:r>
              <a:rPr lang="en-US" sz="900" dirty="0" err="1" smtClean="0"/>
              <a:t>Mellanox</a:t>
            </a:r>
            <a:r>
              <a:rPr lang="en-US" sz="900" dirty="0" smtClean="0"/>
              <a:t> Connect-IB (</a:t>
            </a:r>
            <a:r>
              <a:rPr lang="en-US" sz="900" dirty="0" err="1" smtClean="0"/>
              <a:t>InfiniBand</a:t>
            </a:r>
            <a:r>
              <a:rPr lang="en-US" sz="900" dirty="0" smtClean="0"/>
              <a:t> Adapter)</a:t>
            </a:r>
          </a:p>
          <a:p>
            <a:pPr lvl="1"/>
            <a:r>
              <a:rPr lang="en-US" sz="900" dirty="0" smtClean="0"/>
              <a:t>Switch: </a:t>
            </a:r>
            <a:r>
              <a:rPr lang="en-US" sz="900" dirty="0" err="1" smtClean="0"/>
              <a:t>Mellanox</a:t>
            </a:r>
            <a:r>
              <a:rPr lang="en-US" sz="900" dirty="0" smtClean="0"/>
              <a:t> SX6512 (</a:t>
            </a:r>
            <a:r>
              <a:rPr lang="en-US" sz="900" dirty="0" err="1" smtClean="0"/>
              <a:t>InfiniBand</a:t>
            </a:r>
            <a:r>
              <a:rPr lang="en-US" sz="900" dirty="0" smtClean="0"/>
              <a:t> Switch)</a:t>
            </a:r>
          </a:p>
          <a:p>
            <a:pPr>
              <a:lnSpc>
                <a:spcPct val="90000"/>
              </a:lnSpc>
            </a:pPr>
            <a:r>
              <a:rPr lang="de-DE" sz="900" b="1" dirty="0" smtClean="0"/>
              <a:t>Data </a:t>
            </a:r>
            <a:r>
              <a:rPr lang="de-DE" sz="900" b="1" dirty="0" err="1" smtClean="0"/>
              <a:t>sets</a:t>
            </a:r>
            <a:r>
              <a:rPr lang="de-DE" sz="900" dirty="0" smtClean="0"/>
              <a:t>: </a:t>
            </a:r>
            <a:r>
              <a:rPr lang="de-DE" sz="900" dirty="0" err="1" smtClean="0"/>
              <a:t>Verticies</a:t>
            </a:r>
            <a:r>
              <a:rPr lang="de-DE" sz="900" dirty="0" smtClean="0"/>
              <a:t> / </a:t>
            </a:r>
            <a:r>
              <a:rPr lang="de-DE" sz="900" dirty="0" err="1" smtClean="0"/>
              <a:t>Edges</a:t>
            </a:r>
            <a:endParaRPr lang="de-DE" sz="900" dirty="0" smtClean="0"/>
          </a:p>
          <a:p>
            <a:pPr>
              <a:lnSpc>
                <a:spcPct val="90000"/>
              </a:lnSpc>
            </a:pPr>
            <a:r>
              <a:rPr lang="de-DE" sz="900" dirty="0" err="1" smtClean="0"/>
              <a:t>Twitter</a:t>
            </a:r>
            <a:r>
              <a:rPr lang="de-DE" sz="900" dirty="0" smtClean="0"/>
              <a:t> </a:t>
            </a:r>
            <a:r>
              <a:rPr lang="de-DE" sz="900" dirty="0" err="1" smtClean="0"/>
              <a:t>followership</a:t>
            </a:r>
            <a:r>
              <a:rPr lang="de-DE" sz="900" dirty="0" smtClean="0"/>
              <a:t> 2010:             41,652,230       1,468,365,182</a:t>
            </a:r>
          </a:p>
          <a:p>
            <a:pPr>
              <a:lnSpc>
                <a:spcPct val="90000"/>
              </a:lnSpc>
            </a:pPr>
            <a:r>
              <a:rPr lang="de-DE" sz="900" dirty="0" smtClean="0"/>
              <a:t>Web </a:t>
            </a:r>
            <a:r>
              <a:rPr lang="de-DE" sz="900" dirty="0" err="1" smtClean="0"/>
              <a:t>page</a:t>
            </a:r>
            <a:r>
              <a:rPr lang="de-DE" sz="900" dirty="0" smtClean="0"/>
              <a:t> </a:t>
            </a:r>
            <a:r>
              <a:rPr lang="de-DE" sz="900" dirty="0" err="1" smtClean="0"/>
              <a:t>relations</a:t>
            </a:r>
            <a:r>
              <a:rPr lang="de-DE" sz="900" dirty="0" smtClean="0"/>
              <a:t> .UK </a:t>
            </a:r>
            <a:r>
              <a:rPr lang="de-DE" sz="900" dirty="0" err="1" smtClean="0"/>
              <a:t>domain</a:t>
            </a:r>
            <a:r>
              <a:rPr lang="de-DE" sz="900" dirty="0" smtClean="0"/>
              <a:t>:   77,741,046      2,965,197,340</a:t>
            </a:r>
          </a:p>
          <a:p>
            <a:pPr lvl="1"/>
            <a:endParaRPr lang="en-US" sz="900" dirty="0" smtClean="0"/>
          </a:p>
          <a:p>
            <a:pPr marL="0" marR="0" indent="0" algn="l" defTabSz="914400" rtl="0" eaLnBrk="1" fontAlgn="auto" latinLnBrk="0" hangingPunct="1">
              <a:lnSpc>
                <a:spcPct val="100000"/>
              </a:lnSpc>
              <a:spcBef>
                <a:spcPts val="600"/>
              </a:spcBef>
              <a:spcAft>
                <a:spcPts val="0"/>
              </a:spcAft>
              <a:buClrTx/>
              <a:buSzTx/>
              <a:buFontTx/>
              <a:buNone/>
              <a:tabLst/>
              <a:defRPr/>
            </a:pPr>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normAutofit/>
          </a:bodyPr>
          <a:lstStyle/>
          <a:p>
            <a:r>
              <a:rPr lang="en-US" sz="900" dirty="0" smtClean="0"/>
              <a:t>The benchmark involved four popular graph algorithms that are frequently used for performance testing. The results (in log-scale)  show that Oracle Big Data Spatial and Graph significantly outperform Spark </a:t>
            </a:r>
            <a:r>
              <a:rPr lang="en-US" sz="900" dirty="0" err="1" smtClean="0"/>
              <a:t>GraphX</a:t>
            </a:r>
            <a:r>
              <a:rPr lang="en-US" sz="900" dirty="0" smtClean="0"/>
              <a:t>, often by more than two orders of magnitude</a:t>
            </a:r>
          </a:p>
          <a:p>
            <a:r>
              <a:rPr lang="en-US" sz="900" dirty="0" smtClean="0"/>
              <a:t>The Spark 1.4.1 documentation  documents </a:t>
            </a:r>
            <a:r>
              <a:rPr lang="en-US" sz="900" dirty="0" err="1" smtClean="0"/>
              <a:t>GraphX</a:t>
            </a:r>
            <a:r>
              <a:rPr lang="en-US" sz="900" dirty="0" smtClean="0"/>
              <a:t> built-in support for three algorithms - PageRank, Connected Components, and Triangle Counting. Oracle implemented Single-Source Shortest Path, Hop-distance, and Eigenvector Centrality on </a:t>
            </a:r>
            <a:r>
              <a:rPr lang="en-US" sz="900" dirty="0" err="1" smtClean="0"/>
              <a:t>GraphX</a:t>
            </a:r>
            <a:r>
              <a:rPr lang="en-US" sz="900" dirty="0" smtClean="0"/>
              <a:t> according</a:t>
            </a:r>
            <a:r>
              <a:rPr lang="en-US" sz="900" baseline="0" dirty="0" smtClean="0"/>
              <a:t> to the documentation </a:t>
            </a:r>
            <a:r>
              <a:rPr lang="en-US" sz="900" dirty="0" smtClean="0"/>
              <a:t>for this benchmark.</a:t>
            </a:r>
          </a:p>
          <a:p>
            <a:endParaRPr lang="en-US" sz="90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900" kern="1200" dirty="0" smtClean="0">
                <a:solidFill>
                  <a:schemeClr val="tx1"/>
                </a:solidFill>
                <a:effectLst/>
                <a:latin typeface="+mn-lt"/>
                <a:ea typeface="+mn-ea"/>
                <a:cs typeface="+mn-cs"/>
              </a:rPr>
              <a:t>Two large public graph instances were used for the benchmarking. Random weights were generated on every edge with uniform distribution for running Single-source Shortest Path algorithm. This was done because the original graph instances did not have edge weights.</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900" kern="1200" dirty="0" smtClean="0">
                <a:solidFill>
                  <a:schemeClr val="tx1"/>
                </a:solidFill>
                <a:effectLst/>
                <a:latin typeface="+mn-lt"/>
                <a:ea typeface="+mn-ea"/>
                <a:cs typeface="+mn-cs"/>
              </a:rPr>
              <a:t>Total execution time is reported for Single-source Shortest Path and Hop-Dist. Per-iteration execution time is reported for Pagerank and Eigenvector Centrality. The per-iteration execution time is reported because these algorithms repeat the same computation until the arbitrary convergence condition is met; execution time per iteration is more relevant to evaluate the performance </a:t>
            </a:r>
          </a:p>
          <a:p>
            <a:pPr lvl="1"/>
            <a:r>
              <a:rPr lang="en-US" sz="900" dirty="0" smtClean="0"/>
              <a:t>CPU: Intel “Sandy Bridge”, Xeon E5-2660, 2.20 GHz, 8 Cores (x 2 HT)</a:t>
            </a:r>
          </a:p>
          <a:p>
            <a:pPr lvl="1"/>
            <a:r>
              <a:rPr lang="en-US" sz="900" dirty="0" smtClean="0"/>
              <a:t>Memory: 256 GB (DDR3 – 1600)</a:t>
            </a:r>
          </a:p>
          <a:p>
            <a:pPr lvl="1"/>
            <a:r>
              <a:rPr lang="en-US" sz="900" dirty="0" smtClean="0"/>
              <a:t>SSD: 3 x 256 GB (combination of OCZ Vertex 4 and Samsung 840 Pro)</a:t>
            </a:r>
          </a:p>
          <a:p>
            <a:pPr lvl="1"/>
            <a:r>
              <a:rPr lang="en-US" sz="900" dirty="0" smtClean="0"/>
              <a:t>Network Card: </a:t>
            </a:r>
            <a:r>
              <a:rPr lang="en-US" sz="900" dirty="0" err="1" smtClean="0"/>
              <a:t>Mellanox</a:t>
            </a:r>
            <a:r>
              <a:rPr lang="en-US" sz="900" dirty="0" smtClean="0"/>
              <a:t> Connect-IB (</a:t>
            </a:r>
            <a:r>
              <a:rPr lang="en-US" sz="900" dirty="0" err="1" smtClean="0"/>
              <a:t>InfiniBand</a:t>
            </a:r>
            <a:r>
              <a:rPr lang="en-US" sz="900" dirty="0" smtClean="0"/>
              <a:t> Adapter)</a:t>
            </a:r>
          </a:p>
          <a:p>
            <a:pPr lvl="1"/>
            <a:r>
              <a:rPr lang="en-US" sz="900" dirty="0" smtClean="0"/>
              <a:t>Switch: </a:t>
            </a:r>
            <a:r>
              <a:rPr lang="en-US" sz="900" dirty="0" err="1" smtClean="0"/>
              <a:t>Mellanox</a:t>
            </a:r>
            <a:r>
              <a:rPr lang="en-US" sz="900" dirty="0" smtClean="0"/>
              <a:t> SX6512 (</a:t>
            </a:r>
            <a:r>
              <a:rPr lang="en-US" sz="900" dirty="0" err="1" smtClean="0"/>
              <a:t>InfiniBand</a:t>
            </a:r>
            <a:r>
              <a:rPr lang="en-US" sz="900" dirty="0" smtClean="0"/>
              <a:t> Switch)</a:t>
            </a:r>
          </a:p>
          <a:p>
            <a:pPr>
              <a:lnSpc>
                <a:spcPct val="90000"/>
              </a:lnSpc>
            </a:pPr>
            <a:r>
              <a:rPr lang="de-DE" sz="900" b="1" dirty="0" smtClean="0"/>
              <a:t>Data </a:t>
            </a:r>
            <a:r>
              <a:rPr lang="de-DE" sz="900" b="1" dirty="0" err="1" smtClean="0"/>
              <a:t>sets</a:t>
            </a:r>
            <a:r>
              <a:rPr lang="de-DE" sz="900" dirty="0" smtClean="0"/>
              <a:t>: </a:t>
            </a:r>
            <a:r>
              <a:rPr lang="de-DE" sz="900" dirty="0" err="1" smtClean="0"/>
              <a:t>Verticies</a:t>
            </a:r>
            <a:r>
              <a:rPr lang="de-DE" sz="900" dirty="0" smtClean="0"/>
              <a:t> / </a:t>
            </a:r>
            <a:r>
              <a:rPr lang="de-DE" sz="900" dirty="0" err="1" smtClean="0"/>
              <a:t>Edges</a:t>
            </a:r>
            <a:endParaRPr lang="de-DE" sz="900" dirty="0" smtClean="0"/>
          </a:p>
          <a:p>
            <a:pPr>
              <a:lnSpc>
                <a:spcPct val="90000"/>
              </a:lnSpc>
            </a:pPr>
            <a:r>
              <a:rPr lang="de-DE" sz="900" dirty="0" err="1" smtClean="0"/>
              <a:t>Twitter</a:t>
            </a:r>
            <a:r>
              <a:rPr lang="de-DE" sz="900" dirty="0" smtClean="0"/>
              <a:t> </a:t>
            </a:r>
            <a:r>
              <a:rPr lang="de-DE" sz="900" dirty="0" err="1" smtClean="0"/>
              <a:t>followership</a:t>
            </a:r>
            <a:r>
              <a:rPr lang="de-DE" sz="900" dirty="0" smtClean="0"/>
              <a:t> 2010:             41,652,230       1,468,365,182</a:t>
            </a:r>
          </a:p>
          <a:p>
            <a:pPr>
              <a:lnSpc>
                <a:spcPct val="90000"/>
              </a:lnSpc>
            </a:pPr>
            <a:r>
              <a:rPr lang="de-DE" sz="900" dirty="0" smtClean="0"/>
              <a:t>Web </a:t>
            </a:r>
            <a:r>
              <a:rPr lang="de-DE" sz="900" dirty="0" err="1" smtClean="0"/>
              <a:t>page</a:t>
            </a:r>
            <a:r>
              <a:rPr lang="de-DE" sz="900" dirty="0" smtClean="0"/>
              <a:t> </a:t>
            </a:r>
            <a:r>
              <a:rPr lang="de-DE" sz="900" dirty="0" err="1" smtClean="0"/>
              <a:t>relations</a:t>
            </a:r>
            <a:r>
              <a:rPr lang="de-DE" sz="900" dirty="0" smtClean="0"/>
              <a:t> .UK </a:t>
            </a:r>
            <a:r>
              <a:rPr lang="de-DE" sz="900" dirty="0" err="1" smtClean="0"/>
              <a:t>domain</a:t>
            </a:r>
            <a:r>
              <a:rPr lang="de-DE" sz="900" dirty="0" smtClean="0"/>
              <a:t>:   77,741,046      2,965,197,340</a:t>
            </a:r>
          </a:p>
          <a:p>
            <a:pPr lvl="1"/>
            <a:endParaRPr lang="en-US" sz="900" dirty="0" smtClean="0"/>
          </a:p>
          <a:p>
            <a:pPr marL="0" marR="0" indent="0" algn="l" defTabSz="914400" rtl="0" eaLnBrk="1" fontAlgn="auto" latinLnBrk="0" hangingPunct="1">
              <a:lnSpc>
                <a:spcPct val="100000"/>
              </a:lnSpc>
              <a:spcBef>
                <a:spcPts val="600"/>
              </a:spcBef>
              <a:spcAft>
                <a:spcPts val="0"/>
              </a:spcAft>
              <a:buClrTx/>
              <a:buSzTx/>
              <a:buFontTx/>
              <a:buNone/>
              <a:tabLst/>
              <a:defRPr/>
            </a:pPr>
            <a:endParaRPr lang="en-US" sz="900" kern="1200" dirty="0" smtClean="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yields some very good performance. When using a single server node, PGX is much faster than existing state of the art distributed graph processing engines as well as more traditional relational solutions. [] Here we show the runtime in seconds of two popular graph algorithms. Note that we use a logarithmic scale and lower is better. [] We compare the performance of a single node instance of PGX running on x86 and SPARC and compare its performance against </a:t>
            </a:r>
            <a:r>
              <a:rPr lang="en-US" baseline="0" dirty="0" err="1" smtClean="0"/>
              <a:t>GraphLab</a:t>
            </a:r>
            <a:r>
              <a:rPr lang="en-US" baseline="0" dirty="0" smtClean="0"/>
              <a:t>, a state of art open source distributed graph engine as well as a SQL implementation of the same algorithms running on the same machine. [] We see that PGX is 3 to 10x faster when running on one machine than </a:t>
            </a:r>
            <a:r>
              <a:rPr lang="en-US" baseline="0" dirty="0" err="1" smtClean="0"/>
              <a:t>Graphlab</a:t>
            </a:r>
            <a:r>
              <a:rPr lang="en-US" baseline="0" dirty="0" smtClean="0"/>
              <a:t> is, when running on 16 similar machines.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388938"/>
            <a:ext cx="4656137" cy="2619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normAutofit/>
          </a:bodyPr>
          <a:lstStyle/>
          <a:p>
            <a:r>
              <a:rPr lang="en-US" dirty="0" smtClean="0"/>
              <a:t>Client</a:t>
            </a:r>
            <a:r>
              <a:rPr lang="en-US" baseline="0" dirty="0" smtClean="0"/>
              <a:t> settings: -Xmx48g –Xms48g</a:t>
            </a:r>
          </a:p>
          <a:p>
            <a:r>
              <a:rPr lang="en-US" baseline="0" dirty="0" smtClean="0"/>
              <a:t>1 client</a:t>
            </a:r>
          </a:p>
          <a:p>
            <a:endParaRPr lang="en-US" baseline="0" dirty="0" smtClean="0"/>
          </a:p>
          <a:p>
            <a:r>
              <a:rPr lang="en-US" baseline="0" dirty="0" smtClean="0"/>
              <a:t>DB Settings:</a:t>
            </a:r>
          </a:p>
          <a:p>
            <a:r>
              <a:rPr lang="en-US" dirty="0" smtClean="0"/>
              <a:t>&lt;property&gt;&lt;name&gt;</a:t>
            </a:r>
            <a:r>
              <a:rPr lang="en-US" dirty="0" err="1" smtClean="0"/>
              <a:t>hbase.hstore.flusher.count</a:t>
            </a:r>
            <a:r>
              <a:rPr lang="en-US" dirty="0" smtClean="0"/>
              <a:t>&lt;/name&gt;&lt;value&gt;1&lt;/value&gt;&lt;/property&gt;</a:t>
            </a:r>
          </a:p>
          <a:p>
            <a:r>
              <a:rPr lang="en-US" dirty="0" smtClean="0"/>
              <a:t>&lt;property&gt;&lt;name&gt;</a:t>
            </a:r>
            <a:r>
              <a:rPr lang="en-US" dirty="0" err="1" smtClean="0"/>
              <a:t>hbase.regionserver.handler.count</a:t>
            </a:r>
            <a:r>
              <a:rPr lang="en-US" dirty="0" smtClean="0"/>
              <a:t>&lt;/name&gt;&lt;value&gt;72&lt;/value&gt;&lt;/property&gt;</a:t>
            </a:r>
          </a:p>
          <a:p>
            <a:r>
              <a:rPr lang="en-US" dirty="0" smtClean="0"/>
              <a:t>&lt;property&gt;&lt;name&gt;</a:t>
            </a:r>
            <a:r>
              <a:rPr lang="en-US" dirty="0" err="1" smtClean="0"/>
              <a:t>hbase.hregion.max.filesize</a:t>
            </a:r>
            <a:r>
              <a:rPr lang="en-US" dirty="0" smtClean="0"/>
              <a:t>&lt;/name&gt;&lt;value&gt;1610612736&lt;/value&gt;&lt;/property&gt;</a:t>
            </a:r>
          </a:p>
          <a:p>
            <a:r>
              <a:rPr lang="en-US" dirty="0" smtClean="0"/>
              <a:t>&lt;property&gt;&lt;name&gt;</a:t>
            </a:r>
            <a:r>
              <a:rPr lang="en-US" dirty="0" err="1" smtClean="0"/>
              <a:t>hbase.hregion.memstore.block.multiplier</a:t>
            </a:r>
            <a:r>
              <a:rPr lang="en-US" dirty="0" smtClean="0"/>
              <a:t>&lt;/name&gt;&lt;value&gt;4&lt;/value&gt;&lt;/property&gt;</a:t>
            </a:r>
          </a:p>
          <a:p>
            <a:r>
              <a:rPr lang="en-US" dirty="0" smtClean="0"/>
              <a:t>&lt;property&gt;&lt;name&gt;</a:t>
            </a:r>
            <a:r>
              <a:rPr lang="en-US" dirty="0" err="1" smtClean="0"/>
              <a:t>hbase.hregion.memstore.flush.size</a:t>
            </a:r>
            <a:r>
              <a:rPr lang="en-US" dirty="0" smtClean="0"/>
              <a:t>&lt;/name&gt;&lt;value&gt;134217728&lt;/value&gt;&lt;/property&gt;</a:t>
            </a:r>
          </a:p>
          <a:p>
            <a:r>
              <a:rPr lang="en-US" dirty="0" smtClean="0"/>
              <a:t>&lt;property&gt;&lt;name&gt;</a:t>
            </a:r>
            <a:r>
              <a:rPr lang="en-US" dirty="0" err="1" smtClean="0"/>
              <a:t>hbase.hstore.blockingStoreFiles</a:t>
            </a:r>
            <a:r>
              <a:rPr lang="en-US" dirty="0" smtClean="0"/>
              <a:t>&lt;/name&gt;&lt;value&gt;200&lt;/value&gt;&lt;/property&gt;</a:t>
            </a:r>
          </a:p>
          <a:p>
            <a:r>
              <a:rPr lang="en-US" dirty="0" smtClean="0"/>
              <a:t>java -</a:t>
            </a:r>
            <a:r>
              <a:rPr lang="en-US" dirty="0" err="1" smtClean="0"/>
              <a:t>Doracle.pg.showProgress</a:t>
            </a:r>
            <a:r>
              <a:rPr lang="en-US" dirty="0" smtClean="0"/>
              <a:t>=true -XX:+</a:t>
            </a:r>
            <a:r>
              <a:rPr lang="en-US" dirty="0" err="1" smtClean="0"/>
              <a:t>PrintGCDetails</a:t>
            </a:r>
            <a:r>
              <a:rPr lang="en-US" dirty="0" smtClean="0"/>
              <a:t> -XX:+</a:t>
            </a:r>
            <a:r>
              <a:rPr lang="en-US" dirty="0" err="1" smtClean="0"/>
              <a:t>PrintGCTimeStamps</a:t>
            </a:r>
            <a:r>
              <a:rPr lang="en-US" dirty="0" smtClean="0"/>
              <a:t> -</a:t>
            </a:r>
            <a:r>
              <a:rPr lang="en-US" dirty="0" err="1" smtClean="0"/>
              <a:t>verbose:gc</a:t>
            </a:r>
            <a:r>
              <a:rPr lang="en-US" dirty="0" smtClean="0"/>
              <a:t> -XX:+</a:t>
            </a:r>
            <a:r>
              <a:rPr lang="en-US" dirty="0" err="1" smtClean="0"/>
              <a:t>UseParNewGC</a:t>
            </a:r>
            <a:r>
              <a:rPr lang="en-US" dirty="0" smtClean="0"/>
              <a:t> -XX:+</a:t>
            </a:r>
            <a:r>
              <a:rPr lang="en-US" dirty="0" err="1" smtClean="0"/>
              <a:t>UseConcMarkSweepGC</a:t>
            </a:r>
            <a:r>
              <a:rPr lang="en-US" dirty="0" smtClean="0"/>
              <a:t> -</a:t>
            </a:r>
            <a:r>
              <a:rPr lang="en-US" dirty="0" err="1" smtClean="0"/>
              <a:t>XX:CMSInitiatingOccupancyFraction</a:t>
            </a:r>
            <a:r>
              <a:rPr lang="en-US" dirty="0" smtClean="0"/>
              <a:t>=70 -XX:+</a:t>
            </a:r>
            <a:r>
              <a:rPr lang="en-US" dirty="0" err="1" smtClean="0"/>
              <a:t>UseCMSInitiatingOccupancyOnly</a:t>
            </a:r>
            <a:r>
              <a:rPr lang="en-US" dirty="0" smtClean="0"/>
              <a:t> -Xms48G -Xmx48G -</a:t>
            </a:r>
            <a:r>
              <a:rPr lang="en-US" dirty="0" err="1" smtClean="0"/>
              <a:t>classpath</a:t>
            </a:r>
            <a:r>
              <a:rPr lang="en-US" dirty="0" smtClean="0"/>
              <a:t> ../../lib/:../../lib/'*':.:./classes </a:t>
            </a:r>
            <a:r>
              <a:rPr lang="en-US" dirty="0" err="1" smtClean="0"/>
              <a:t>TestHBasePGX</a:t>
            </a:r>
            <a:r>
              <a:rPr lang="en-US" dirty="0" smtClean="0"/>
              <a:t> $QUORUM $PORT $GRAPH $DOP $OPTFLAG &gt; /</a:t>
            </a:r>
            <a:r>
              <a:rPr lang="en-US" dirty="0" err="1" smtClean="0"/>
              <a:t>tmp</a:t>
            </a:r>
            <a:r>
              <a:rPr lang="en-US" dirty="0" smtClean="0"/>
              <a:t>/log_${DATE}_pgx_client_bda4105_${GRAPH}_heap_${HEAP}_</a:t>
            </a:r>
            <a:r>
              <a:rPr lang="en-US" dirty="0" err="1" smtClean="0"/>
              <a:t>dop</a:t>
            </a:r>
            <a:r>
              <a:rPr lang="en-US" dirty="0" smtClean="0"/>
              <a:t>_${DOP}_</a:t>
            </a:r>
            <a:r>
              <a:rPr lang="en-US" dirty="0" err="1" smtClean="0"/>
              <a:t>optFlag</a:t>
            </a:r>
            <a:r>
              <a:rPr lang="en-US" dirty="0" smtClean="0"/>
              <a:t>_${OPTFLAG}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67B2FC63-A8EB-B54B-8EA3-224E83F643BC}" type="datetime1">
              <a:rPr lang="en-US" smtClean="0"/>
              <a:pPr/>
              <a:t>5/26/2016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5</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983C9649-1EA4-FF4E-BE09-008B111D0B8F}" type="datetime1">
              <a:rPr lang="en-US" smtClean="0"/>
              <a:pPr/>
              <a:t>5/26/2016</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C303EC07-4A94-8145-B4C0-AAAC95E2F767}"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C623A-F8A8-2A47-A243-9943C40BB878}" type="datetime1">
              <a:rPr lang="en-US" smtClean="0"/>
              <a:pPr/>
              <a:t>5/26/2016</a:t>
            </a:fld>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0538BA05-693B-124F-91A8-247787750D8C}"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AFDCF36-DADB-C34E-8DC4-D310F97754E7}"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7505117-AFC9-4044-902B-DB464FB4DFBB}"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91D6CEF-AB07-5343-A59A-61A7B09F37CB}"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5582A0B-2C24-7041-8E76-A254685FFD94}"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94EFF-A2CF-4B4B-A151-1E5615383F74}"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73B37-3DE2-1A41-91EC-F40F9D4428C4}"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07B18E8-9E60-DC42-A5D6-7CC8D42B7848}" type="datetime1">
              <a:rPr lang="en-US" smtClean="0"/>
              <a:pPr/>
              <a:t>5/26/2016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6</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999975FA-7238-E748-8177-5244264B12B6}" type="datetime1">
              <a:rPr lang="en-US" smtClean="0"/>
              <a:pPr/>
              <a:t>5/26/2016</a:t>
            </a:fld>
            <a:endParaRPr dirty="0"/>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7E4C39-09DA-484D-94A3-7419BB3B29C8}" type="datetime1">
              <a:rPr lang="en-US" smtClean="0"/>
              <a:pPr/>
              <a:t>5/26/2016</a:t>
            </a:fld>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50025A71-5A65-754D-96AC-DECC5F1181EB}" type="datetime1">
              <a:rPr lang="en-US" smtClean="0"/>
              <a:pPr/>
              <a:t>5/26/2016</a:t>
            </a:fld>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7473E-4960-E346-A218-DC81D88899C5}" type="datetime1">
              <a:rPr lang="en-US" smtClean="0"/>
              <a:pPr/>
              <a:t>5/26/2016</a:t>
            </a:fld>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D6BC4-4345-6641-B5C1-6C2BBCB993A2}"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7ABD-138A-E141-8D37-8E0F8E41C4CC}"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7882F-8D72-4449-91FA-332FB27700B8}"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93672-AF25-314E-A56E-A8C882254400}"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837276B8-4318-CA48-A166-2E52FC4F18F3}"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42A7A3CB-79D1-7D43-867F-8C5A661C7B18}"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0FFDBD19-24E7-654F-A07A-97FE56EE5CA1}" type="datetime1">
              <a:rPr lang="en-US" smtClean="0"/>
              <a:pPr/>
              <a:t>5/26/2016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5</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181B2AB7-FCAE-1D4C-9D34-90E74051C4FC}"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0CCCA1C-9D1E-CC4D-9F3A-AF9B9CF0CBF3}" type="datetime1">
              <a:rPr lang="en-US" smtClean="0"/>
              <a:pPr/>
              <a:t>5/26/2016</a:t>
            </a:fld>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5828F34F-5CA7-2940-B5EA-93266569A048}" type="datetime1">
              <a:rPr lang="en-US" smtClean="0"/>
              <a:pPr/>
              <a:t>5/26/2016</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353C30C0-092C-EA41-BD94-C3715572321F}" type="datetime1">
              <a:rPr lang="en-US" smtClean="0"/>
              <a:pPr/>
              <a:t>5/26/2016</a:t>
            </a:fld>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26651713-3348-424D-B304-71DA318E44E1}" type="datetime1">
              <a:rPr lang="en-US" smtClean="0"/>
              <a:pPr/>
              <a:t>5/26/2016</a:t>
            </a:fld>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A2CAA-38E3-CB45-9031-48D61C609645}" type="datetime1">
              <a:rPr lang="en-US" smtClean="0"/>
              <a:pPr/>
              <a:t>5/26/2016</a:t>
            </a:fld>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BAF6ADBD-47E6-2E42-9474-AF007672EB4E}" type="datetime1">
              <a:rPr lang="en-US" smtClean="0"/>
              <a:pPr/>
              <a:t>5/26/2016</a:t>
            </a:fld>
            <a:endParaRPr lang="en-US"/>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5CE80B-A470-F94B-9A61-E5A60399FC9D}" type="datetime1">
              <a:rPr lang="en-US" smtClean="0"/>
              <a:pPr/>
              <a:t>5/26/2016</a:t>
            </a:fld>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2" y="1546584"/>
            <a:ext cx="12188822" cy="3973688"/>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7" name="Title 1"/>
          <p:cNvSpPr>
            <a:spLocks noGrp="1"/>
          </p:cNvSpPr>
          <p:nvPr userDrawn="1">
            <p:ph type="title"/>
          </p:nvPr>
        </p:nvSpPr>
        <p:spPr>
          <a:xfrm>
            <a:off x="1073029" y="327385"/>
            <a:ext cx="10359637" cy="1015993"/>
          </a:xfrm>
        </p:spPr>
        <p:txBody>
          <a:bodyPr anchor="t" anchorCtr="0"/>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1073029" y="1817510"/>
            <a:ext cx="10359637" cy="3488268"/>
          </a:xfrm>
        </p:spPr>
        <p:txBody>
          <a:bodyPr lIns="0" tIns="0"/>
          <a:lstStyle>
            <a:lvl1pPr marL="298398" indent="-298398">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3682148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33588DF6-4A2B-6848-9933-ACA1D72D85AB}" type="datetime1">
              <a:rPr lang="en-US" smtClean="0"/>
              <a:pPr/>
              <a:t>5/26/2016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5</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r>
              <a:rPr lang="en-US" sz="800" baseline="0" dirty="0" smtClean="0">
                <a:solidFill>
                  <a:schemeClr val="tx1">
                    <a:lumMod val="60000"/>
                    <a:lumOff val="40000"/>
                  </a:schemeClr>
                </a:solidFill>
              </a:rPr>
              <a:t> </a:t>
            </a:r>
            <a:endParaRPr sz="800" dirty="0">
              <a:solidFill>
                <a:schemeClr val="tx1">
                  <a:lumMod val="60000"/>
                  <a:lumOff val="40000"/>
                </a:scheme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8777289" y="6556248"/>
            <a:ext cx="2498723" cy="18288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07767F8A-44A3-9144-BC0A-9C1494B10D7D}" type="datetime1">
              <a:rPr lang="en-US" smtClean="0"/>
              <a:pPr/>
              <a:t>5/26/2016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5</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655B76-2AFA-7B48-9313-5557FEE76B0A}" type="datetime1">
              <a:rPr lang="en-US" smtClean="0"/>
              <a:pPr/>
              <a:t>5/26/2016</a:t>
            </a:fld>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C948FD-589D-EC48-8DB8-428D39D1702F}" type="datetime1">
              <a:rPr lang="en-US" smtClean="0"/>
              <a:pPr/>
              <a:t>5/26/2016</a:t>
            </a:fld>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E91F4DBA-D584-F149-A4C1-283DB6AA07A2}" type="datetime1">
              <a:rPr lang="en-US" smtClean="0"/>
              <a:pPr/>
              <a:t>5/26/2016</a:t>
            </a:fld>
            <a:endParaRPr dirty="0"/>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dirty="0"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8B738-573C-CC48-B38A-C6C6A87C35E8}" type="datetime1">
              <a:rPr lang="en-US" smtClean="0"/>
              <a:pPr/>
              <a:t>5/26/2016</a:t>
            </a:fld>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2" cstate="email">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D882827F-C465-524F-B990-8E491F8910A0}" type="datetime1">
              <a:rPr lang="en-US" smtClean="0"/>
              <a:pPr/>
              <a:t>5/26/2016</a:t>
            </a:fld>
            <a:endParaRPr dirty="0"/>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6</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713" r:id="rId39"/>
    <p:sldLayoutId id="2147483714" r:id="rId4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208" y="2680088"/>
            <a:ext cx="11125199" cy="1470025"/>
          </a:xfrm>
        </p:spPr>
        <p:txBody>
          <a:bodyPr/>
          <a:lstStyle/>
          <a:p>
            <a:r>
              <a:rPr lang="en-US" sz="4000" dirty="0" smtClean="0"/>
              <a:t>How Can RDF and OWL Coexist with Property Graph</a:t>
            </a:r>
            <a:endParaRPr lang="en-US" sz="4000" dirty="0"/>
          </a:p>
        </p:txBody>
      </p:sp>
      <p:sp>
        <p:nvSpPr>
          <p:cNvPr id="4" name="Text Placeholder 3"/>
          <p:cNvSpPr>
            <a:spLocks noGrp="1"/>
          </p:cNvSpPr>
          <p:nvPr>
            <p:ph type="body" sz="quarter" idx="13"/>
          </p:nvPr>
        </p:nvSpPr>
        <p:spPr>
          <a:xfrm>
            <a:off x="531813" y="4270917"/>
            <a:ext cx="11125199" cy="1672683"/>
          </a:xfrm>
        </p:spPr>
        <p:txBody>
          <a:bodyPr/>
          <a:lstStyle/>
          <a:p>
            <a:pPr defTabSz="914361">
              <a:buClr>
                <a:srgbClr val="5F5F5F">
                  <a:lumMod val="60000"/>
                  <a:lumOff val="40000"/>
                </a:srgbClr>
              </a:buClr>
              <a:defRPr/>
            </a:pPr>
            <a:r>
              <a:rPr lang="en-US" dirty="0" err="1" smtClean="0"/>
              <a:t>Zhe</a:t>
            </a:r>
            <a:r>
              <a:rPr lang="en-US" dirty="0" smtClean="0"/>
              <a:t> Wu</a:t>
            </a:r>
          </a:p>
          <a:p>
            <a:pPr defTabSz="914361">
              <a:buClr>
                <a:srgbClr val="5F5F5F">
                  <a:lumMod val="60000"/>
                  <a:lumOff val="40000"/>
                </a:srgbClr>
              </a:buClr>
              <a:defRPr/>
            </a:pPr>
            <a:endParaRPr lang="en-US" dirty="0" smtClean="0"/>
          </a:p>
          <a:p>
            <a:pPr defTabSz="914361">
              <a:buClr>
                <a:srgbClr val="5F5F5F">
                  <a:lumMod val="60000"/>
                  <a:lumOff val="40000"/>
                </a:srgbClr>
              </a:buClr>
              <a:defRPr/>
            </a:pPr>
            <a:r>
              <a:rPr lang="en-US" sz="2000" dirty="0" smtClean="0"/>
              <a:t>Architect</a:t>
            </a:r>
          </a:p>
          <a:p>
            <a:pPr defTabSz="914361">
              <a:buClr>
                <a:srgbClr val="5F5F5F">
                  <a:lumMod val="60000"/>
                  <a:lumOff val="40000"/>
                </a:srgbClr>
              </a:buClr>
              <a:defRPr/>
            </a:pPr>
            <a:r>
              <a:rPr lang="en-US" sz="2000" dirty="0" smtClean="0"/>
              <a:t>Oracle Spatial and Graph</a:t>
            </a:r>
          </a:p>
          <a:p>
            <a:pPr defTabSz="914361">
              <a:buClr>
                <a:srgbClr val="5F5F5F">
                  <a:lumMod val="60000"/>
                  <a:lumOff val="40000"/>
                </a:srgbClr>
              </a:buClr>
              <a:defRPr/>
            </a:pPr>
            <a:endParaRPr lang="en-US" sz="2000" dirty="0" smtClean="0"/>
          </a:p>
          <a:p>
            <a:pPr defTabSz="914361">
              <a:buClr>
                <a:srgbClr val="5F5F5F">
                  <a:lumMod val="60000"/>
                  <a:lumOff val="40000"/>
                </a:srgbClr>
              </a:buClr>
              <a:defRPr/>
            </a:pPr>
            <a:r>
              <a:rPr lang="en-US" sz="2000" dirty="0" smtClean="0"/>
              <a:t>May, 2016</a:t>
            </a:r>
          </a:p>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a:t>
            </a:fld>
            <a:endParaRPr lang="en-US" dirty="0"/>
          </a:p>
        </p:txBody>
      </p:sp>
      <p:pic>
        <p:nvPicPr>
          <p:cNvPr id="8" name="Picture 2" descr="http://www.scientificcomputing.com/sites/scientificcomputing.com/files/New%20Approach%20to%20Vertex%20Connectivity%20Could%20Maximize%20Network%20Bandwidth_ml.jpg"/>
          <p:cNvPicPr>
            <a:picLocks noChangeAspect="1" noChangeArrowheads="1"/>
          </p:cNvPicPr>
          <p:nvPr/>
        </p:nvPicPr>
        <p:blipFill>
          <a:blip r:embed="rId2" cstate="print"/>
          <a:srcRect l="3021" r="2917" b="1652"/>
          <a:stretch>
            <a:fillRect/>
          </a:stretch>
        </p:blipFill>
        <p:spPr bwMode="auto">
          <a:xfrm>
            <a:off x="4570412" y="762000"/>
            <a:ext cx="3048000" cy="2173288"/>
          </a:xfrm>
          <a:prstGeom prst="roundRect">
            <a:avLst>
              <a:gd name="adj" fmla="val 8594"/>
            </a:avLst>
          </a:prstGeom>
          <a:solidFill>
            <a:srgbClr val="FFFFFF">
              <a:shade val="85000"/>
            </a:srgbClr>
          </a:solidFill>
          <a:ln>
            <a:noFill/>
          </a:ln>
          <a:effectLst/>
        </p:spPr>
      </p:pic>
      <p:pic>
        <p:nvPicPr>
          <p:cNvPr id="9" name="Picture 6" descr="http://cdn.socialmediaexaminer.com/images/1210jk-matrix-relationships.jpg"/>
          <p:cNvPicPr>
            <a:picLocks noChangeAspect="1" noChangeArrowheads="1"/>
          </p:cNvPicPr>
          <p:nvPr/>
        </p:nvPicPr>
        <p:blipFill>
          <a:blip r:embed="rId3" cstate="print"/>
          <a:srcRect/>
          <a:stretch>
            <a:fillRect/>
          </a:stretch>
        </p:blipFill>
        <p:spPr bwMode="auto">
          <a:xfrm>
            <a:off x="7923212" y="762000"/>
            <a:ext cx="3106285" cy="2174400"/>
          </a:xfrm>
          <a:prstGeom prst="roundRect">
            <a:avLst>
              <a:gd name="adj" fmla="val 8594"/>
            </a:avLst>
          </a:prstGeom>
          <a:solidFill>
            <a:srgbClr val="FFFFFF">
              <a:shade val="85000"/>
            </a:srgbClr>
          </a:solidFill>
          <a:ln>
            <a:noFill/>
          </a:ln>
          <a:effectLst/>
        </p:spPr>
      </p:pic>
      <p:sp>
        <p:nvSpPr>
          <p:cNvPr id="10" name="Rounded Rectangle 9"/>
          <p:cNvSpPr/>
          <p:nvPr/>
        </p:nvSpPr>
        <p:spPr>
          <a:xfrm>
            <a:off x="989012" y="609600"/>
            <a:ext cx="10210800" cy="2514600"/>
          </a:xfrm>
          <a:prstGeom prst="round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1" name="Picture 10"/>
          <p:cNvPicPr>
            <a:picLocks noChangeAspect="1"/>
          </p:cNvPicPr>
          <p:nvPr/>
        </p:nvPicPr>
        <p:blipFill>
          <a:blip r:embed="rId4" cstate="print"/>
          <a:stretch>
            <a:fillRect/>
          </a:stretch>
        </p:blipFill>
        <p:spPr>
          <a:xfrm>
            <a:off x="1217612" y="762000"/>
            <a:ext cx="3124200" cy="2148659"/>
          </a:xfrm>
          <a:prstGeom prst="roundRect">
            <a:avLst>
              <a:gd name="adj" fmla="val 8594"/>
            </a:avLst>
          </a:prstGeom>
          <a:solidFill>
            <a:srgbClr val="FFFFFF">
              <a:shade val="85000"/>
            </a:srgbClr>
          </a:solidFill>
          <a:ln>
            <a:noFill/>
          </a:ln>
          <a:effectLst/>
        </p:spPr>
        <p:style>
          <a:lnRef idx="1">
            <a:schemeClr val="accent4"/>
          </a:lnRef>
          <a:fillRef idx="2">
            <a:schemeClr val="accent4"/>
          </a:fillRef>
          <a:effectRef idx="1">
            <a:schemeClr val="accent4"/>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51EAA63-D034-42AE-91FA-B13B9518C7BE}" type="slidenum">
              <a:rPr lang="en-US" smtClean="0"/>
              <a:pPr/>
              <a:t>10</a:t>
            </a:fld>
            <a:endParaRPr lang="en-US" dirty="0"/>
          </a:p>
        </p:txBody>
      </p:sp>
      <p:sp>
        <p:nvSpPr>
          <p:cNvPr id="10" name="Rectangle 9"/>
          <p:cNvSpPr/>
          <p:nvPr/>
        </p:nvSpPr>
        <p:spPr>
          <a:xfrm>
            <a:off x="948351" y="4943902"/>
            <a:ext cx="10744200" cy="415498"/>
          </a:xfrm>
          <a:prstGeom prst="rect">
            <a:avLst/>
          </a:prstGeom>
        </p:spPr>
        <p:txBody>
          <a:bodyPr wrap="square">
            <a:spAutoFit/>
          </a:bodyPr>
          <a:lstStyle/>
          <a:p>
            <a:pPr marL="342900" indent="-342900"/>
            <a:r>
              <a:rPr lang="en-US" sz="1050" dirty="0" smtClean="0"/>
              <a:t>NoSQL 8-Node BDA:  Oracle NoSQL Database Enterprise Edition  3.2.5,  8 Storage Nodes,  12 Replication Nodes/Storage Node, 8.5G Heap Size/Replication Node, Replication Factor 1</a:t>
            </a:r>
          </a:p>
          <a:p>
            <a:r>
              <a:rPr lang="en-US" sz="1050" dirty="0" smtClean="0"/>
              <a:t>Client: Heap Size 48G, 2 Clients</a:t>
            </a:r>
          </a:p>
        </p:txBody>
      </p:sp>
      <p:sp>
        <p:nvSpPr>
          <p:cNvPr id="11" name="Title 1"/>
          <p:cNvSpPr>
            <a:spLocks noGrp="1"/>
          </p:cNvSpPr>
          <p:nvPr>
            <p:ph type="title"/>
          </p:nvPr>
        </p:nvSpPr>
        <p:spPr>
          <a:xfrm>
            <a:off x="531812" y="381000"/>
            <a:ext cx="11353800" cy="711196"/>
          </a:xfrm>
        </p:spPr>
        <p:txBody>
          <a:bodyPr/>
          <a:lstStyle/>
          <a:p>
            <a:r>
              <a:rPr lang="en-US" sz="3200" dirty="0">
                <a:solidFill>
                  <a:schemeClr val="tx1">
                    <a:lumMod val="50000"/>
                  </a:schemeClr>
                </a:solidFill>
              </a:rPr>
              <a:t>Linear </a:t>
            </a:r>
            <a:r>
              <a:rPr lang="en-US" sz="3200" dirty="0" smtClean="0">
                <a:solidFill>
                  <a:schemeClr val="tx1">
                    <a:lumMod val="50000"/>
                  </a:schemeClr>
                </a:solidFill>
              </a:rPr>
              <a:t>Scalability Loading in NoSQL w/ Parallelism</a:t>
            </a:r>
            <a:endParaRPr lang="en-US" dirty="0">
              <a:solidFill>
                <a:schemeClr val="accent5">
                  <a:lumMod val="75000"/>
                </a:schemeClr>
              </a:solidFill>
            </a:endParaRPr>
          </a:p>
        </p:txBody>
      </p:sp>
      <p:sp>
        <p:nvSpPr>
          <p:cNvPr id="2" name="TextBox 1"/>
          <p:cNvSpPr txBox="1"/>
          <p:nvPr/>
        </p:nvSpPr>
        <p:spPr>
          <a:xfrm>
            <a:off x="-283895" y="1479176"/>
            <a:ext cx="914400" cy="914400"/>
          </a:xfrm>
          <a:prstGeom prst="rect">
            <a:avLst/>
          </a:prstGeom>
          <a:noFill/>
        </p:spPr>
        <p:txBody>
          <a:bodyPr wrap="none" lIns="0" tIns="0" rIns="0" bIns="0" rtlCol="0">
            <a:noAutofit/>
          </a:bodyPr>
          <a:lstStyle/>
          <a:p>
            <a:pPr>
              <a:lnSpc>
                <a:spcPct val="90000"/>
              </a:lnSpc>
            </a:pPr>
            <a:endParaRPr lang="en-US" dirty="0"/>
          </a:p>
        </p:txBody>
      </p:sp>
      <p:graphicFrame>
        <p:nvGraphicFramePr>
          <p:cNvPr id="8" name="Chart 7"/>
          <p:cNvGraphicFramePr>
            <a:graphicFrameLocks/>
          </p:cNvGraphicFramePr>
          <p:nvPr>
            <p:extLst>
              <p:ext uri="{D42A27DB-BD31-4B8C-83A1-F6EECF244321}">
                <p14:modId xmlns:p14="http://schemas.microsoft.com/office/powerpoint/2010/main" xmlns="" val="2389297794"/>
              </p:ext>
            </p:extLst>
          </p:nvPr>
        </p:nvGraphicFramePr>
        <p:xfrm>
          <a:off x="760412" y="1234440"/>
          <a:ext cx="10287000" cy="4156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88958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08004"/>
            <a:ext cx="11353800" cy="711196"/>
          </a:xfrm>
        </p:spPr>
        <p:txBody>
          <a:bodyPr/>
          <a:lstStyle/>
          <a:p>
            <a:pPr>
              <a:defRPr/>
            </a:pPr>
            <a:r>
              <a:rPr lang="en-US" sz="3200" dirty="0" smtClean="0">
                <a:solidFill>
                  <a:schemeClr val="tx1">
                    <a:lumMod val="50000"/>
                  </a:schemeClr>
                </a:solidFill>
              </a:rPr>
              <a:t>4-6 Seconds for Analytics on </a:t>
            </a:r>
            <a:r>
              <a:rPr lang="en-US" sz="3200" dirty="0" smtClean="0"/>
              <a:t>4.8m </a:t>
            </a:r>
            <a:r>
              <a:rPr lang="en-US" sz="3200" dirty="0"/>
              <a:t>Vertices w/ </a:t>
            </a:r>
            <a:r>
              <a:rPr lang="it-IT" sz="3200" dirty="0">
                <a:solidFill>
                  <a:schemeClr val="tx1">
                    <a:lumMod val="50000"/>
                  </a:schemeClr>
                </a:solidFill>
              </a:rPr>
              <a:t>68.9m </a:t>
            </a:r>
            <a:r>
              <a:rPr lang="it-IT" sz="3200" dirty="0" err="1">
                <a:solidFill>
                  <a:schemeClr val="tx1">
                    <a:lumMod val="50000"/>
                  </a:schemeClr>
                </a:solidFill>
              </a:rPr>
              <a:t>Edges</a:t>
            </a:r>
            <a:r>
              <a:rPr lang="it-IT" sz="3200" dirty="0">
                <a:solidFill>
                  <a:schemeClr val="tx1">
                    <a:lumMod val="50000"/>
                  </a:schemeClr>
                </a:solidFill>
              </a:rPr>
              <a:t> (2.9 GB) </a:t>
            </a:r>
            <a:br>
              <a:rPr lang="it-IT" sz="3200" dirty="0">
                <a:solidFill>
                  <a:schemeClr val="tx1">
                    <a:lumMod val="50000"/>
                  </a:schemeClr>
                </a:solidFill>
              </a:rPr>
            </a:br>
            <a:r>
              <a:rPr lang="it-IT" sz="3200" dirty="0" err="1">
                <a:solidFill>
                  <a:schemeClr val="tx1">
                    <a:lumMod val="50000"/>
                  </a:schemeClr>
                </a:solidFill>
              </a:rPr>
              <a:t>w</a:t>
            </a:r>
            <a:r>
              <a:rPr lang="it-IT" sz="3200" dirty="0">
                <a:solidFill>
                  <a:schemeClr val="tx1">
                    <a:lumMod val="50000"/>
                  </a:schemeClr>
                </a:solidFill>
              </a:rPr>
              <a:t>/ </a:t>
            </a:r>
            <a:r>
              <a:rPr lang="en-US" sz="3200" dirty="0" smtClean="0">
                <a:solidFill>
                  <a:schemeClr val="tx1">
                    <a:lumMod val="50000"/>
                  </a:schemeClr>
                </a:solidFill>
              </a:rPr>
              <a:t>Parallel </a:t>
            </a:r>
            <a:r>
              <a:rPr lang="it-IT" sz="3200" dirty="0" smtClean="0">
                <a:solidFill>
                  <a:schemeClr val="tx1">
                    <a:lumMod val="50000"/>
                  </a:schemeClr>
                </a:solidFill>
              </a:rPr>
              <a:t>In</a:t>
            </a:r>
            <a:r>
              <a:rPr lang="it-IT" sz="3200" dirty="0">
                <a:solidFill>
                  <a:schemeClr val="tx1">
                    <a:lumMod val="50000"/>
                  </a:schemeClr>
                </a:solidFill>
              </a:rPr>
              <a:t>-Memory </a:t>
            </a:r>
            <a:r>
              <a:rPr lang="en-US" sz="3200" dirty="0" smtClean="0">
                <a:solidFill>
                  <a:schemeClr val="tx1">
                    <a:lumMod val="50000"/>
                  </a:schemeClr>
                </a:solidFill>
              </a:rPr>
              <a:t>Analyst</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C51EAA63-D034-42AE-91FA-B13B9518C7BE}" type="slidenum">
              <a:rPr lang="en-US" smtClean="0"/>
              <a:pPr/>
              <a:t>11</a:t>
            </a:fld>
            <a:endParaRPr lang="en-US" dirty="0"/>
          </a:p>
        </p:txBody>
      </p:sp>
      <p:graphicFrame>
        <p:nvGraphicFramePr>
          <p:cNvPr id="7" name="Content Placeholder 11"/>
          <p:cNvGraphicFramePr>
            <a:graphicFrameLocks/>
          </p:cNvGraphicFramePr>
          <p:nvPr>
            <p:extLst>
              <p:ext uri="{D42A27DB-BD31-4B8C-83A1-F6EECF244321}">
                <p14:modId xmlns:p14="http://schemas.microsoft.com/office/powerpoint/2010/main" xmlns="" val="3663725591"/>
              </p:ext>
            </p:extLst>
          </p:nvPr>
        </p:nvGraphicFramePr>
        <p:xfrm>
          <a:off x="6257672" y="2318274"/>
          <a:ext cx="54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1"/>
          <p:cNvGraphicFramePr>
            <a:graphicFrameLocks/>
          </p:cNvGraphicFramePr>
          <p:nvPr>
            <p:extLst>
              <p:ext uri="{D42A27DB-BD31-4B8C-83A1-F6EECF244321}">
                <p14:modId xmlns:p14="http://schemas.microsoft.com/office/powerpoint/2010/main" xmlns="" val="2184811199"/>
              </p:ext>
            </p:extLst>
          </p:nvPr>
        </p:nvGraphicFramePr>
        <p:xfrm>
          <a:off x="684212" y="2318274"/>
          <a:ext cx="540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346837" y="1371600"/>
            <a:ext cx="7650082" cy="762000"/>
          </a:xfrm>
          <a:prstGeom prst="rect">
            <a:avLst/>
          </a:prstGeom>
          <a:noFill/>
        </p:spPr>
        <p:txBody>
          <a:bodyPr wrap="none" lIns="0" tIns="0" rIns="0" bIns="0" rtlCol="0">
            <a:noAutofit/>
          </a:bodyPr>
          <a:lstStyle/>
          <a:p>
            <a:pPr>
              <a:lnSpc>
                <a:spcPct val="90000"/>
              </a:lnSpc>
            </a:pPr>
            <a:r>
              <a:rPr lang="en-US" b="1" dirty="0"/>
              <a:t>Oracle Big Data Spatial and Graph: Property Graph - In-Memory Analyst</a:t>
            </a:r>
            <a:br>
              <a:rPr lang="en-US" b="1" dirty="0"/>
            </a:br>
            <a:r>
              <a:rPr lang="en-US" dirty="0"/>
              <a:t> </a:t>
            </a:r>
            <a:r>
              <a:rPr lang="en-US" b="1" dirty="0"/>
              <a:t>Apache HBase 1.0: </a:t>
            </a:r>
            <a:r>
              <a:rPr lang="en-US" b="1" dirty="0" smtClean="0"/>
              <a:t>Parallel </a:t>
            </a:r>
            <a:r>
              <a:rPr lang="en-US" b="1" dirty="0"/>
              <a:t>Graph Analytics on LiveJ Data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2" y="3144615"/>
            <a:ext cx="4766876" cy="1516566"/>
          </a:xfrm>
          <a:prstGeom prst="rect">
            <a:avLst/>
          </a:prstGeom>
          <a:solidFill>
            <a:schemeClr val="accent6">
              <a:lumMod val="40000"/>
              <a:lumOff val="60000"/>
            </a:schemeClr>
          </a:solidFill>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Semantic web/RDF graph</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Steep learning</a:t>
            </a:r>
            <a:r>
              <a:rPr kumimoji="0" lang="en-US"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curve</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baseline="0" dirty="0" smtClean="0">
                <a:sym typeface="Wingdings" pitchFamily="2" charset="2"/>
              </a:rPr>
              <a:t>Hidden complexity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4" name="Content Placeholder 2"/>
          <p:cNvSpPr txBox="1">
            <a:spLocks/>
          </p:cNvSpPr>
          <p:nvPr/>
        </p:nvSpPr>
        <p:spPr>
          <a:xfrm>
            <a:off x="5521889" y="3140901"/>
            <a:ext cx="5584726" cy="1509129"/>
          </a:xfrm>
          <a:prstGeom prst="rect">
            <a:avLst/>
          </a:prstGeom>
          <a:solidFill>
            <a:schemeClr val="accent3">
              <a:lumMod val="60000"/>
              <a:lumOff val="40000"/>
            </a:schemeClr>
          </a:solidFill>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Property graph</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Lack of standard/query language</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baseline="0" dirty="0" smtClean="0">
                <a:sym typeface="Wingdings" pitchFamily="2" charset="2"/>
              </a:rPr>
              <a:t>How to deal with multiple property graphs?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15" name="Rectangle 14"/>
          <p:cNvSpPr/>
          <p:nvPr/>
        </p:nvSpPr>
        <p:spPr>
          <a:xfrm>
            <a:off x="3262976" y="5131587"/>
            <a:ext cx="4710145" cy="978729"/>
          </a:xfrm>
          <a:prstGeom prst="rect">
            <a:avLst/>
          </a:prstGeom>
        </p:spPr>
        <p:txBody>
          <a:bodyPr wrap="square">
            <a:spAutoFit/>
          </a:bodyPr>
          <a:lstStyle/>
          <a:p>
            <a:pPr marL="228600" lvl="0" indent="-228600">
              <a:lnSpc>
                <a:spcPct val="90000"/>
              </a:lnSpc>
              <a:spcBef>
                <a:spcPts val="1200"/>
              </a:spcBef>
              <a:buClr>
                <a:schemeClr val="tx1">
                  <a:lumMod val="60000"/>
                  <a:lumOff val="40000"/>
                </a:schemeClr>
              </a:buClr>
              <a:defRPr/>
            </a:pPr>
            <a:r>
              <a:rPr lang="en-US" sz="3200" b="1" dirty="0" smtClean="0">
                <a:solidFill>
                  <a:srgbClr val="0070C0"/>
                </a:solidFill>
                <a:sym typeface="Wingdings" pitchFamily="2" charset="2"/>
              </a:rPr>
              <a:t>How can an application make use of both?</a:t>
            </a:r>
            <a:endParaRPr lang="en-US" sz="3200" b="1" dirty="0">
              <a:solidFill>
                <a:srgbClr val="0070C0"/>
              </a:solidFill>
              <a:sym typeface="Wingdings" pitchFamily="2" charset="2"/>
            </a:endParaRPr>
          </a:p>
        </p:txBody>
      </p:sp>
      <p:sp>
        <p:nvSpPr>
          <p:cNvPr id="16" name="Content Placeholder 2"/>
          <p:cNvSpPr txBox="1">
            <a:spLocks/>
          </p:cNvSpPr>
          <p:nvPr/>
        </p:nvSpPr>
        <p:spPr>
          <a:xfrm>
            <a:off x="626597" y="1490583"/>
            <a:ext cx="4766876" cy="1516566"/>
          </a:xfrm>
          <a:prstGeom prst="rect">
            <a:avLst/>
          </a:prstGeom>
          <a:solidFill>
            <a:schemeClr val="accent3">
              <a:lumMod val="60000"/>
              <a:lumOff val="40000"/>
            </a:schemeClr>
          </a:solidFill>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Semantic web/RDF graph</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Formal theoretical</a:t>
            </a:r>
            <a:r>
              <a:rPr kumimoji="0" lang="en-US"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foundation, precise, lots of standards/</a:t>
            </a:r>
            <a:r>
              <a:rPr kumimoji="0" lang="en-US" sz="2000" b="0" i="0" u="none" strike="noStrike" kern="1200" cap="none" spc="0" normalizeH="0" noProof="0" dirty="0" err="1" smtClean="0">
                <a:ln>
                  <a:noFill/>
                </a:ln>
                <a:solidFill>
                  <a:schemeClr val="tx1"/>
                </a:solidFill>
                <a:effectLst/>
                <a:uLnTx/>
                <a:uFillTx/>
                <a:latin typeface="+mn-lt"/>
                <a:ea typeface="+mn-ea"/>
                <a:cs typeface="+mn-cs"/>
                <a:sym typeface="Wingdings" pitchFamily="2" charset="2"/>
              </a:rPr>
              <a:t>curated</a:t>
            </a:r>
            <a:r>
              <a:rPr kumimoji="0" lang="en-US"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terms/vocabularies, linked data</a:t>
            </a:r>
          </a:p>
          <a:p>
            <a:pPr marL="685800" lvl="1" indent="-228600">
              <a:lnSpc>
                <a:spcPct val="90000"/>
              </a:lnSpc>
              <a:spcBef>
                <a:spcPts val="1200"/>
              </a:spcBef>
              <a:buClr>
                <a:schemeClr val="tx1">
                  <a:lumMod val="60000"/>
                  <a:lumOff val="40000"/>
                </a:schemeClr>
              </a:buClr>
            </a:pPr>
            <a:r>
              <a:rPr lang="en-US" sz="2000" baseline="0" dirty="0" smtClean="0">
                <a:sym typeface="Wingdings" pitchFamily="2" charset="2"/>
              </a:rPr>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7" name="Content Placeholder 2"/>
          <p:cNvSpPr txBox="1">
            <a:spLocks/>
          </p:cNvSpPr>
          <p:nvPr/>
        </p:nvSpPr>
        <p:spPr>
          <a:xfrm>
            <a:off x="5518172" y="1498020"/>
            <a:ext cx="5584726" cy="1509129"/>
          </a:xfrm>
          <a:prstGeom prst="rect">
            <a:avLst/>
          </a:prstGeom>
          <a:solidFill>
            <a:schemeClr val="accent6">
              <a:lumMod val="40000"/>
              <a:lumOff val="60000"/>
            </a:schemeClr>
          </a:solidFill>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Property graph</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Easy to learn (actually not much to learn)</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baseline="0" dirty="0" smtClean="0">
                <a:sym typeface="Wingdings" pitchFamily="2" charset="2"/>
              </a:rPr>
              <a:t>Suitable for social network analysis</a:t>
            </a:r>
            <a:r>
              <a:rPr lang="en-US" sz="2000" dirty="0" smtClean="0">
                <a:sym typeface="Wingdings" pitchFamily="2" charset="2"/>
              </a:rPr>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Web/RDF Graph Coexists with Property Graph</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1" y="1694984"/>
            <a:ext cx="8614047"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Step 1: Stick them into the same repository</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6" name="Can 5"/>
          <p:cNvSpPr/>
          <p:nvPr/>
        </p:nvSpPr>
        <p:spPr>
          <a:xfrm>
            <a:off x="2520175" y="2665142"/>
            <a:ext cx="4895385" cy="3367669"/>
          </a:xfrm>
          <a:prstGeom prst="can">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8" name="Picture 7" descr="two.png"/>
          <p:cNvPicPr>
            <a:picLocks noChangeAspect="1"/>
          </p:cNvPicPr>
          <p:nvPr/>
        </p:nvPicPr>
        <p:blipFill>
          <a:blip r:embed="rId3" cstate="print"/>
          <a:stretch>
            <a:fillRect/>
          </a:stretch>
        </p:blipFill>
        <p:spPr>
          <a:xfrm>
            <a:off x="4074647" y="3535053"/>
            <a:ext cx="1943100" cy="2352675"/>
          </a:xfrm>
          <a:prstGeom prst="rect">
            <a:avLst/>
          </a:prstGeom>
          <a:solidFill>
            <a:schemeClr val="accent1"/>
          </a:solidFill>
        </p:spPr>
      </p:pic>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Web/RDF Graph Coexists with Property Graph</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1" y="1694984"/>
            <a:ext cx="10019101"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Step 2: Force them to speak the same language (Java, SQL, REST, …)</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6" name="Can 5"/>
          <p:cNvSpPr/>
          <p:nvPr/>
        </p:nvSpPr>
        <p:spPr>
          <a:xfrm>
            <a:off x="2520175" y="2665142"/>
            <a:ext cx="4895385" cy="3367669"/>
          </a:xfrm>
          <a:prstGeom prst="can">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8" name="Picture 7" descr="two.png"/>
          <p:cNvPicPr>
            <a:picLocks noChangeAspect="1"/>
          </p:cNvPicPr>
          <p:nvPr/>
        </p:nvPicPr>
        <p:blipFill>
          <a:blip r:embed="rId3" cstate="print"/>
          <a:stretch>
            <a:fillRect/>
          </a:stretch>
        </p:blipFill>
        <p:spPr>
          <a:xfrm>
            <a:off x="4074647" y="3535053"/>
            <a:ext cx="1943100" cy="2352675"/>
          </a:xfrm>
          <a:prstGeom prst="rect">
            <a:avLst/>
          </a:prstGeom>
          <a:solidFill>
            <a:schemeClr val="accent1"/>
          </a:solidFill>
        </p:spPr>
      </p:pic>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Web/RDF Graph Coexists with Property Graph</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1" y="1694984"/>
            <a:ext cx="10019101"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Step 3: Disguise one as the other</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sym typeface="Wingdings" pitchFamily="2" charset="2"/>
              </a:rPr>
              <a:t>Property graph view on RDF &amp;  RDF view on property Graph</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6" name="Can 5"/>
          <p:cNvSpPr/>
          <p:nvPr/>
        </p:nvSpPr>
        <p:spPr>
          <a:xfrm>
            <a:off x="2520175" y="2665142"/>
            <a:ext cx="4895385" cy="3367669"/>
          </a:xfrm>
          <a:prstGeom prst="can">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1" name="Picture 10" descr="two.png"/>
          <p:cNvPicPr>
            <a:picLocks noChangeAspect="1"/>
          </p:cNvPicPr>
          <p:nvPr/>
        </p:nvPicPr>
        <p:blipFill>
          <a:blip r:embed="rId3" cstate="print"/>
          <a:stretch>
            <a:fillRect/>
          </a:stretch>
        </p:blipFill>
        <p:spPr>
          <a:xfrm>
            <a:off x="4052344" y="3557355"/>
            <a:ext cx="1943100" cy="2352675"/>
          </a:xfrm>
          <a:prstGeom prst="rect">
            <a:avLst/>
          </a:prstGeom>
          <a:solidFill>
            <a:schemeClr val="accent1"/>
          </a:solidFill>
        </p:spPr>
      </p:pic>
      <p:sp>
        <p:nvSpPr>
          <p:cNvPr id="10" name="Rectangle 9"/>
          <p:cNvSpPr/>
          <p:nvPr/>
        </p:nvSpPr>
        <p:spPr>
          <a:xfrm flipH="1">
            <a:off x="4070194" y="3501481"/>
            <a:ext cx="1895708" cy="2464421"/>
          </a:xfrm>
          <a:prstGeom prst="rect">
            <a:avLst/>
          </a:prstGeom>
          <a:blipFill dpi="0" rotWithShape="1">
            <a:blip r:embed="rId3" cstate="print">
              <a:alphaModFix amt="25000"/>
            </a:blip>
            <a:srcRect/>
            <a:stretch>
              <a:fillRect/>
            </a:stretch>
          </a:bli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Graph View on RDF Data</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2" y="1694984"/>
            <a:ext cx="5826242"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Specify </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Which set of assertions become “attributes”</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Which set of assertions become edges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100" dirty="0" smtClean="0">
                <a:sym typeface="Wingdings" pitchFamily="2" charset="2"/>
              </a:rPr>
              <a:t>   ns:vertex1    </a:t>
            </a:r>
            <a:r>
              <a:rPr lang="en-US" sz="2100" dirty="0" err="1" smtClean="0">
                <a:sym typeface="Wingdings" pitchFamily="2" charset="2"/>
              </a:rPr>
              <a:t>ns:name</a:t>
            </a:r>
            <a:r>
              <a:rPr lang="en-US" sz="2100" dirty="0" smtClean="0">
                <a:sym typeface="Wingdings" pitchFamily="2" charset="2"/>
              </a:rPr>
              <a:t>      “</a:t>
            </a:r>
            <a:r>
              <a:rPr lang="en-US" sz="2100" dirty="0" err="1" smtClean="0">
                <a:sym typeface="Wingdings" pitchFamily="2" charset="2"/>
              </a:rPr>
              <a:t>marko</a:t>
            </a:r>
            <a:r>
              <a:rPr lang="en-US" sz="2100" dirty="0" smtClean="0">
                <a:sym typeface="Wingdings" pitchFamily="2" charset="2"/>
              </a:rPr>
              <a:t>” .</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ns:vertex1    </a:t>
            </a:r>
            <a:r>
              <a:rPr kumimoji="0" lang="en-US" sz="21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ns:age</a:t>
            </a: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1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29 .</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100" dirty="0" smtClean="0">
                <a:sym typeface="Wingdings" pitchFamily="2" charset="2"/>
              </a:rPr>
              <a:t>   ns:vertex1    </a:t>
            </a:r>
            <a:r>
              <a:rPr lang="en-US" sz="2100" dirty="0" err="1" smtClean="0">
                <a:sym typeface="Wingdings" pitchFamily="2" charset="2"/>
              </a:rPr>
              <a:t>ns:created</a:t>
            </a:r>
            <a:r>
              <a:rPr lang="en-US" sz="2100" dirty="0" smtClean="0">
                <a:sym typeface="Wingdings" pitchFamily="2" charset="2"/>
              </a:rPr>
              <a:t>   ns:vertex3 .</a:t>
            </a: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5" name="Content Placeholder 4" descr="graph-example-1.jpg"/>
          <p:cNvPicPr>
            <a:picLocks noChangeAspect="1"/>
          </p:cNvPicPr>
          <p:nvPr/>
        </p:nvPicPr>
        <p:blipFill>
          <a:blip r:embed="rId3" cstate="print">
            <a:lum bright="-15000"/>
          </a:blip>
          <a:srcRect/>
          <a:stretch>
            <a:fillRect/>
          </a:stretch>
        </p:blipFill>
        <p:spPr>
          <a:xfrm>
            <a:off x="6435248" y="1717289"/>
            <a:ext cx="5235637" cy="4594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Graph View on RDF Data</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2" y="1694984"/>
            <a:ext cx="5826242"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Specify </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Which set of assertions become “attributes”</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Which set of assertions become edges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100" dirty="0" smtClean="0">
                <a:sym typeface="Wingdings" pitchFamily="2" charset="2"/>
              </a:rPr>
              <a:t>   ns:vertex1    </a:t>
            </a:r>
            <a:r>
              <a:rPr lang="en-US" sz="2100" dirty="0" err="1" smtClean="0">
                <a:sym typeface="Wingdings" pitchFamily="2" charset="2"/>
              </a:rPr>
              <a:t>ns:name</a:t>
            </a:r>
            <a:r>
              <a:rPr lang="en-US" sz="2100" dirty="0" smtClean="0">
                <a:sym typeface="Wingdings" pitchFamily="2" charset="2"/>
              </a:rPr>
              <a:t>      “</a:t>
            </a:r>
            <a:r>
              <a:rPr lang="en-US" sz="2100" dirty="0" err="1" smtClean="0">
                <a:sym typeface="Wingdings" pitchFamily="2" charset="2"/>
              </a:rPr>
              <a:t>marko</a:t>
            </a:r>
            <a:r>
              <a:rPr lang="en-US" sz="2100" dirty="0" smtClean="0">
                <a:sym typeface="Wingdings" pitchFamily="2" charset="2"/>
              </a:rPr>
              <a:t>” .</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ns:vertex1    </a:t>
            </a:r>
            <a:r>
              <a:rPr kumimoji="0" lang="en-US" sz="21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ns:age</a:t>
            </a: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1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29 .</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lang="en-US" sz="2100" dirty="0" smtClean="0">
                <a:sym typeface="Wingdings" pitchFamily="2" charset="2"/>
              </a:rPr>
              <a:t>   ns:vertex1    </a:t>
            </a:r>
            <a:r>
              <a:rPr lang="en-US" sz="2100" dirty="0" err="1" smtClean="0">
                <a:sym typeface="Wingdings" pitchFamily="2" charset="2"/>
              </a:rPr>
              <a:t>ns:created</a:t>
            </a:r>
            <a:r>
              <a:rPr lang="en-US" sz="2100" dirty="0" smtClean="0">
                <a:sym typeface="Wingdings" pitchFamily="2" charset="2"/>
              </a:rPr>
              <a:t>   ns:vertex3 .</a:t>
            </a: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1050" dirty="0" smtClean="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sym typeface="Wingdings" pitchFamily="2" charset="2"/>
              </a:rPr>
              <a:t>Attributes on edges can come from reification or quads</a:t>
            </a: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sym typeface="Wingdings" pitchFamily="2" charset="2"/>
              </a:rPr>
              <a:t>Challenge</a:t>
            </a:r>
            <a:r>
              <a:rPr lang="en-US" sz="2400" dirty="0" smtClean="0">
                <a:sym typeface="Wingdings" pitchFamily="2" charset="2"/>
              </a:rPr>
              <a:t>: dealing with multiple values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5" name="Content Placeholder 4" descr="graph-example-1.jpg"/>
          <p:cNvPicPr>
            <a:picLocks noChangeAspect="1"/>
          </p:cNvPicPr>
          <p:nvPr/>
        </p:nvPicPr>
        <p:blipFill>
          <a:blip r:embed="rId3" cstate="print">
            <a:lum bright="-15000"/>
          </a:blip>
          <a:srcRect/>
          <a:stretch>
            <a:fillRect/>
          </a:stretch>
        </p:blipFill>
        <p:spPr>
          <a:xfrm>
            <a:off x="6435248" y="1717289"/>
            <a:ext cx="5235637" cy="4594437"/>
          </a:xfrm>
          <a:prstGeom prst="rect">
            <a:avLst/>
          </a:prstGeom>
          <a:ln>
            <a:noFill/>
          </a:ln>
          <a:effectLst>
            <a:outerShdw blurRad="292100" dist="139700" dir="2700000" algn="tl" rotWithShape="0">
              <a:srgbClr val="333333">
                <a:alpha val="65000"/>
              </a:srgbClr>
            </a:outerShdw>
          </a:effectLst>
        </p:spPr>
      </p:pic>
      <p:sp>
        <p:nvSpPr>
          <p:cNvPr id="8" name="Freeform 7"/>
          <p:cNvSpPr/>
          <p:nvPr/>
        </p:nvSpPr>
        <p:spPr>
          <a:xfrm>
            <a:off x="4661210" y="2191215"/>
            <a:ext cx="2074127" cy="1533292"/>
          </a:xfrm>
          <a:custGeom>
            <a:avLst/>
            <a:gdLst>
              <a:gd name="connsiteX0" fmla="*/ 0 w 2129883"/>
              <a:gd name="connsiteY0" fmla="*/ 2436541 h 2507166"/>
              <a:gd name="connsiteX1" fmla="*/ 758283 w 2129883"/>
              <a:gd name="connsiteY1" fmla="*/ 2425390 h 2507166"/>
              <a:gd name="connsiteX2" fmla="*/ 758283 w 2129883"/>
              <a:gd name="connsiteY2" fmla="*/ 2425390 h 2507166"/>
              <a:gd name="connsiteX3" fmla="*/ 1204331 w 2129883"/>
              <a:gd name="connsiteY3" fmla="*/ 2157761 h 2507166"/>
              <a:gd name="connsiteX4" fmla="*/ 1661531 w 2129883"/>
              <a:gd name="connsiteY4" fmla="*/ 328961 h 2507166"/>
              <a:gd name="connsiteX5" fmla="*/ 2129883 w 2129883"/>
              <a:gd name="connsiteY5" fmla="*/ 183995 h 250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883" h="2507166">
                <a:moveTo>
                  <a:pt x="0" y="2436541"/>
                </a:moveTo>
                <a:lnTo>
                  <a:pt x="758283" y="2425390"/>
                </a:lnTo>
                <a:lnTo>
                  <a:pt x="758283" y="2425390"/>
                </a:lnTo>
                <a:cubicBezTo>
                  <a:pt x="832624" y="2380785"/>
                  <a:pt x="1053790" y="2507166"/>
                  <a:pt x="1204331" y="2157761"/>
                </a:cubicBezTo>
                <a:cubicBezTo>
                  <a:pt x="1354872" y="1808356"/>
                  <a:pt x="1507272" y="657922"/>
                  <a:pt x="1661531" y="328961"/>
                </a:cubicBezTo>
                <a:cubicBezTo>
                  <a:pt x="1815790" y="0"/>
                  <a:pt x="1972836" y="91997"/>
                  <a:pt x="2129883" y="183995"/>
                </a:cubicBezTo>
              </a:path>
            </a:pathLst>
          </a:custGeom>
          <a:ln w="19050">
            <a:solidFill>
              <a:srgbClr val="00B05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638907" y="2564781"/>
            <a:ext cx="2074127" cy="1750741"/>
          </a:xfrm>
          <a:custGeom>
            <a:avLst/>
            <a:gdLst>
              <a:gd name="connsiteX0" fmla="*/ 0 w 2074127"/>
              <a:gd name="connsiteY0" fmla="*/ 2475571 h 2813825"/>
              <a:gd name="connsiteX1" fmla="*/ 1048215 w 2074127"/>
              <a:gd name="connsiteY1" fmla="*/ 2475571 h 2813825"/>
              <a:gd name="connsiteX2" fmla="*/ 1717288 w 2074127"/>
              <a:gd name="connsiteY2" fmla="*/ 446049 h 2813825"/>
              <a:gd name="connsiteX3" fmla="*/ 2074127 w 2074127"/>
              <a:gd name="connsiteY3" fmla="*/ 0 h 2813825"/>
            </a:gdLst>
            <a:ahLst/>
            <a:cxnLst>
              <a:cxn ang="0">
                <a:pos x="connsiteX0" y="connsiteY0"/>
              </a:cxn>
              <a:cxn ang="0">
                <a:pos x="connsiteX1" y="connsiteY1"/>
              </a:cxn>
              <a:cxn ang="0">
                <a:pos x="connsiteX2" y="connsiteY2"/>
              </a:cxn>
              <a:cxn ang="0">
                <a:pos x="connsiteX3" y="connsiteY3"/>
              </a:cxn>
            </a:cxnLst>
            <a:rect l="l" t="t" r="r" b="b"/>
            <a:pathLst>
              <a:path w="2074127" h="2813825">
                <a:moveTo>
                  <a:pt x="0" y="2475571"/>
                </a:moveTo>
                <a:cubicBezTo>
                  <a:pt x="381000" y="2644698"/>
                  <a:pt x="762000" y="2813825"/>
                  <a:pt x="1048215" y="2475571"/>
                </a:cubicBezTo>
                <a:cubicBezTo>
                  <a:pt x="1334430" y="2137317"/>
                  <a:pt x="1546303" y="858644"/>
                  <a:pt x="1717288" y="446049"/>
                </a:cubicBezTo>
                <a:cubicBezTo>
                  <a:pt x="1888273" y="33454"/>
                  <a:pt x="1981200" y="16727"/>
                  <a:pt x="2074127" y="0"/>
                </a:cubicBezTo>
              </a:path>
            </a:pathLst>
          </a:custGeom>
          <a:ln w="19050">
            <a:solidFill>
              <a:srgbClr val="00B05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683511" y="2743201"/>
            <a:ext cx="3590693" cy="2241394"/>
          </a:xfrm>
          <a:custGeom>
            <a:avLst/>
            <a:gdLst>
              <a:gd name="connsiteX0" fmla="*/ 0 w 5229922"/>
              <a:gd name="connsiteY0" fmla="*/ 2932771 h 3694771"/>
              <a:gd name="connsiteX1" fmla="*/ 1717288 w 5229922"/>
              <a:gd name="connsiteY1" fmla="*/ 3233854 h 3694771"/>
              <a:gd name="connsiteX2" fmla="*/ 2966224 w 5229922"/>
              <a:gd name="connsiteY2" fmla="*/ 3155795 h 3694771"/>
              <a:gd name="connsiteX3" fmla="*/ 5229922 w 5229922"/>
              <a:gd name="connsiteY3" fmla="*/ 0 h 3694771"/>
            </a:gdLst>
            <a:ahLst/>
            <a:cxnLst>
              <a:cxn ang="0">
                <a:pos x="connsiteX0" y="connsiteY0"/>
              </a:cxn>
              <a:cxn ang="0">
                <a:pos x="connsiteX1" y="connsiteY1"/>
              </a:cxn>
              <a:cxn ang="0">
                <a:pos x="connsiteX2" y="connsiteY2"/>
              </a:cxn>
              <a:cxn ang="0">
                <a:pos x="connsiteX3" y="connsiteY3"/>
              </a:cxn>
            </a:cxnLst>
            <a:rect l="l" t="t" r="r" b="b"/>
            <a:pathLst>
              <a:path w="5229922" h="3694771">
                <a:moveTo>
                  <a:pt x="0" y="2932771"/>
                </a:moveTo>
                <a:cubicBezTo>
                  <a:pt x="611458" y="3064727"/>
                  <a:pt x="1222917" y="3196683"/>
                  <a:pt x="1717288" y="3233854"/>
                </a:cubicBezTo>
                <a:cubicBezTo>
                  <a:pt x="2211659" y="3271025"/>
                  <a:pt x="2380785" y="3694771"/>
                  <a:pt x="2966224" y="3155795"/>
                </a:cubicBezTo>
                <a:cubicBezTo>
                  <a:pt x="3551663" y="2616819"/>
                  <a:pt x="4390792" y="1308409"/>
                  <a:pt x="5229922" y="0"/>
                </a:cubicBezTo>
              </a:path>
            </a:pathLst>
          </a:custGeom>
          <a:ln w="19050">
            <a:solidFill>
              <a:srgbClr val="0070C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View on Property Graph Data</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1" y="1694984"/>
            <a:ext cx="9851833"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Use W3C RDB2RDF</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Property graph modeled with relational tables/views in Oracle</a:t>
            </a:r>
          </a:p>
          <a:p>
            <a:pPr marL="685800" lvl="1" indent="-228600">
              <a:lnSpc>
                <a:spcPct val="90000"/>
              </a:lnSpc>
              <a:spcBef>
                <a:spcPts val="1200"/>
              </a:spcBef>
              <a:buClr>
                <a:schemeClr val="tx1">
                  <a:lumMod val="60000"/>
                  <a:lumOff val="40000"/>
                </a:schemeClr>
              </a:buClr>
            </a:pPr>
            <a:endParaRPr lang="en-US" sz="2000" dirty="0" smtClean="0">
              <a:sym typeface="Wingdings" pitchFamily="2" charset="2"/>
            </a:endParaRPr>
          </a:p>
          <a:p>
            <a:pPr marL="685800" lvl="1" indent="-228600">
              <a:lnSpc>
                <a:spcPct val="90000"/>
              </a:lnSpc>
              <a:spcBef>
                <a:spcPts val="1200"/>
              </a:spcBef>
              <a:buClr>
                <a:schemeClr val="tx1">
                  <a:lumMod val="60000"/>
                  <a:lumOff val="40000"/>
                </a:schemeClr>
              </a:buClr>
            </a:pPr>
            <a:endParaRPr lang="en-US" sz="2000" dirty="0" smtClean="0">
              <a:sym typeface="Wingdings" pitchFamily="2" charset="2"/>
            </a:endParaRPr>
          </a:p>
          <a:p>
            <a:pPr marL="685800" lvl="1" indent="-228600">
              <a:lnSpc>
                <a:spcPct val="90000"/>
              </a:lnSpc>
              <a:spcBef>
                <a:spcPts val="1200"/>
              </a:spcBef>
              <a:buClr>
                <a:schemeClr val="tx1">
                  <a:lumMod val="60000"/>
                  <a:lumOff val="40000"/>
                </a:schemeClr>
              </a:buClr>
            </a:pPr>
            <a:endParaRPr lang="en-US" sz="2000" dirty="0" smtClean="0">
              <a:sym typeface="Wingdings" pitchFamily="2" charset="2"/>
            </a:endParaRPr>
          </a:p>
          <a:p>
            <a:pPr marL="685800" lvl="1" indent="-228600">
              <a:lnSpc>
                <a:spcPct val="90000"/>
              </a:lnSpc>
              <a:spcBef>
                <a:spcPts val="1200"/>
              </a:spcBef>
              <a:buClr>
                <a:schemeClr val="tx1">
                  <a:lumMod val="60000"/>
                  <a:lumOff val="40000"/>
                </a:schemeClr>
              </a:buClr>
            </a:pPr>
            <a:endParaRPr lang="en-US" sz="2000" dirty="0" smtClean="0">
              <a:sym typeface="Wingdings" pitchFamily="2" charset="2"/>
            </a:endParaRPr>
          </a:p>
          <a:p>
            <a:pPr marL="685800" lvl="1" indent="-228600">
              <a:lnSpc>
                <a:spcPct val="90000"/>
              </a:lnSpc>
              <a:spcBef>
                <a:spcPts val="1200"/>
              </a:spcBef>
              <a:buClr>
                <a:schemeClr val="tx1">
                  <a:lumMod val="60000"/>
                  <a:lumOff val="40000"/>
                </a:schemeClr>
              </a:buClr>
              <a:buFont typeface="Arial" panose="020B0604020202020204"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685800" lvl="1" indent="-228600">
              <a:lnSpc>
                <a:spcPct val="90000"/>
              </a:lnSpc>
              <a:spcBef>
                <a:spcPts val="1200"/>
              </a:spcBef>
              <a:buClr>
                <a:schemeClr val="tx1">
                  <a:lumMod val="60000"/>
                  <a:lumOff val="40000"/>
                </a:schemeClr>
              </a:buClr>
              <a:buFont typeface="Arial" panose="020B0604020202020204"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Define an R2RML</a:t>
            </a:r>
            <a:r>
              <a:rPr kumimoji="0" lang="en-US"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mapping</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800" baseline="0" dirty="0" smtClean="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baseline="0" dirty="0" smtClean="0">
                <a:sym typeface="Wingdings" pitchFamily="2" charset="2"/>
              </a:rPr>
              <a:t>Open question: can we </a:t>
            </a:r>
            <a:r>
              <a:rPr lang="en-US" sz="2400" b="1" baseline="0" dirty="0" smtClean="0">
                <a:sym typeface="Wingdings" pitchFamily="2" charset="2"/>
              </a:rPr>
              <a:t>add</a:t>
            </a:r>
            <a:r>
              <a:rPr lang="en-US" sz="2400" dirty="0" smtClean="0">
                <a:sym typeface="Wingdings" pitchFamily="2" charset="2"/>
              </a:rPr>
              <a:t> a bit of RDF to a PG graph?</a:t>
            </a:r>
            <a:endPar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6" name="Picture 5" descr="rdf.PNG"/>
          <p:cNvPicPr>
            <a:picLocks noChangeAspect="1"/>
          </p:cNvPicPr>
          <p:nvPr/>
        </p:nvPicPr>
        <p:blipFill>
          <a:blip r:embed="rId3" cstate="print"/>
          <a:stretch>
            <a:fillRect/>
          </a:stretch>
        </p:blipFill>
        <p:spPr>
          <a:xfrm>
            <a:off x="5948029" y="1817649"/>
            <a:ext cx="5831830" cy="3824867"/>
          </a:xfrm>
          <a:prstGeom prst="rect">
            <a:avLst/>
          </a:prstGeom>
        </p:spPr>
      </p:pic>
      <p:graphicFrame>
        <p:nvGraphicFramePr>
          <p:cNvPr id="8" name="Table 7"/>
          <p:cNvGraphicFramePr>
            <a:graphicFrameLocks noGrp="1"/>
          </p:cNvGraphicFramePr>
          <p:nvPr/>
        </p:nvGraphicFramePr>
        <p:xfrm>
          <a:off x="1338146" y="3021979"/>
          <a:ext cx="4605455" cy="1628820"/>
        </p:xfrm>
        <a:graphic>
          <a:graphicData uri="http://schemas.openxmlformats.org/drawingml/2006/table">
            <a:tbl>
              <a:tblPr firstRow="1" bandRow="1">
                <a:tableStyleId>{5FD0F851-EC5A-4D38-B0AD-8093EC10F338}</a:tableStyleId>
              </a:tblPr>
              <a:tblGrid>
                <a:gridCol w="921091"/>
                <a:gridCol w="921091"/>
                <a:gridCol w="921091"/>
                <a:gridCol w="921091"/>
                <a:gridCol w="921091"/>
              </a:tblGrid>
              <a:tr h="370220">
                <a:tc>
                  <a:txBody>
                    <a:bodyPr/>
                    <a:lstStyle/>
                    <a:p>
                      <a:r>
                        <a:rPr lang="en-US" dirty="0" smtClean="0"/>
                        <a:t>VID</a:t>
                      </a:r>
                      <a:endParaRPr lang="en-US" dirty="0"/>
                    </a:p>
                  </a:txBody>
                  <a:tcPr/>
                </a:tc>
                <a:tc>
                  <a:txBody>
                    <a:bodyPr/>
                    <a:lstStyle/>
                    <a:p>
                      <a:r>
                        <a:rPr lang="en-US" dirty="0" smtClean="0"/>
                        <a:t>K</a:t>
                      </a:r>
                      <a:endParaRPr lang="en-US" dirty="0"/>
                    </a:p>
                  </a:txBody>
                  <a:tcPr/>
                </a:tc>
                <a:tc>
                  <a:txBody>
                    <a:bodyPr/>
                    <a:lstStyle/>
                    <a:p>
                      <a:r>
                        <a:rPr lang="en-US" dirty="0" smtClean="0"/>
                        <a:t>T</a:t>
                      </a:r>
                      <a:endParaRPr lang="en-US" dirty="0"/>
                    </a:p>
                  </a:txBody>
                  <a:tcPr/>
                </a:tc>
                <a:tc>
                  <a:txBody>
                    <a:bodyPr/>
                    <a:lstStyle/>
                    <a:p>
                      <a:r>
                        <a:rPr lang="en-US" dirty="0" smtClean="0"/>
                        <a:t>V</a:t>
                      </a:r>
                      <a:endParaRPr lang="en-US" dirty="0"/>
                    </a:p>
                  </a:txBody>
                  <a:tcPr/>
                </a:tc>
                <a:tc>
                  <a:txBody>
                    <a:bodyPr/>
                    <a:lstStyle/>
                    <a:p>
                      <a:r>
                        <a:rPr lang="en-US" dirty="0" smtClean="0"/>
                        <a:t>VN</a:t>
                      </a:r>
                      <a:endParaRPr lang="en-US" dirty="0"/>
                    </a:p>
                  </a:txBody>
                  <a:tcPr/>
                </a:tc>
              </a:tr>
              <a:tr h="370220">
                <a:tc>
                  <a:txBody>
                    <a:bodyPr/>
                    <a:lstStyle/>
                    <a:p>
                      <a:r>
                        <a:rPr lang="en-US" dirty="0" smtClean="0"/>
                        <a:t>1</a:t>
                      </a:r>
                      <a:endParaRPr lang="en-US" dirty="0"/>
                    </a:p>
                  </a:txBody>
                  <a:tcPr/>
                </a:tc>
                <a:tc>
                  <a:txBody>
                    <a:bodyPr/>
                    <a:lstStyle/>
                    <a:p>
                      <a:r>
                        <a:rPr lang="en-US" dirty="0" smtClean="0"/>
                        <a:t>name</a:t>
                      </a:r>
                      <a:endParaRPr lang="en-US" dirty="0"/>
                    </a:p>
                  </a:txBody>
                  <a:tcPr/>
                </a:tc>
                <a:tc>
                  <a:txBody>
                    <a:bodyPr/>
                    <a:lstStyle/>
                    <a:p>
                      <a:r>
                        <a:rPr lang="en-US" dirty="0" smtClean="0"/>
                        <a:t>1</a:t>
                      </a:r>
                      <a:endParaRPr lang="en-US" dirty="0"/>
                    </a:p>
                  </a:txBody>
                  <a:tcPr/>
                </a:tc>
                <a:tc>
                  <a:txBody>
                    <a:bodyPr/>
                    <a:lstStyle/>
                    <a:p>
                      <a:r>
                        <a:rPr lang="en-US" dirty="0" smtClean="0"/>
                        <a:t>BOB</a:t>
                      </a:r>
                      <a:endParaRPr lang="en-US" dirty="0"/>
                    </a:p>
                  </a:txBody>
                  <a:tcPr/>
                </a:tc>
                <a:tc>
                  <a:txBody>
                    <a:bodyPr/>
                    <a:lstStyle/>
                    <a:p>
                      <a:endParaRPr lang="en-US" dirty="0"/>
                    </a:p>
                  </a:txBody>
                  <a:tcPr/>
                </a:tc>
              </a:tr>
              <a:tr h="370220">
                <a:tc>
                  <a:txBody>
                    <a:bodyPr/>
                    <a:lstStyle/>
                    <a:p>
                      <a:r>
                        <a:rPr lang="en-US" dirty="0" smtClean="0"/>
                        <a:t>2</a:t>
                      </a:r>
                      <a:endParaRPr lang="en-US" dirty="0"/>
                    </a:p>
                  </a:txBody>
                  <a:tcPr/>
                </a:tc>
                <a:tc>
                  <a:txBody>
                    <a:bodyPr/>
                    <a:lstStyle/>
                    <a:p>
                      <a:r>
                        <a:rPr lang="en-US" dirty="0" smtClean="0"/>
                        <a:t>name</a:t>
                      </a:r>
                      <a:endParaRPr lang="en-US" dirty="0"/>
                    </a:p>
                  </a:txBody>
                  <a:tcPr/>
                </a:tc>
                <a:tc>
                  <a:txBody>
                    <a:bodyPr/>
                    <a:lstStyle/>
                    <a:p>
                      <a:r>
                        <a:rPr lang="en-US" dirty="0" smtClean="0"/>
                        <a:t>1</a:t>
                      </a:r>
                      <a:endParaRPr lang="en-US" dirty="0"/>
                    </a:p>
                  </a:txBody>
                  <a:tcPr/>
                </a:tc>
                <a:tc>
                  <a:txBody>
                    <a:bodyPr/>
                    <a:lstStyle/>
                    <a:p>
                      <a:r>
                        <a:rPr lang="en-US" sz="1400" dirty="0" smtClean="0"/>
                        <a:t>The Mona Lisa</a:t>
                      </a:r>
                      <a:endParaRPr lang="en-US" sz="1400" dirty="0"/>
                    </a:p>
                  </a:txBody>
                  <a:tcPr/>
                </a:tc>
                <a:tc>
                  <a:txBody>
                    <a:bodyPr/>
                    <a:lstStyle/>
                    <a:p>
                      <a:endParaRPr lang="en-US" dirty="0"/>
                    </a:p>
                  </a:txBody>
                  <a:tcPr/>
                </a:tc>
              </a:tr>
              <a:tr h="37022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08012" y="1694984"/>
            <a:ext cx="10253276" cy="424861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smtClean="0">
                <a:sym typeface="Wingdings" pitchFamily="2" charset="2"/>
              </a:rPr>
              <a:t>Under active development</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Semantic </a:t>
            </a:r>
            <a:r>
              <a:rPr lang="en-US" sz="2000" dirty="0" smtClean="0">
                <a:sym typeface="Wingdings" pitchFamily="2" charset="2"/>
              </a:rPr>
              <a:t>web/RDF/OWL/</a:t>
            </a:r>
            <a:r>
              <a:rPr lang="en-US" sz="2000" dirty="0" err="1" smtClean="0">
                <a:sym typeface="Wingdings" pitchFamily="2" charset="2"/>
              </a:rPr>
              <a:t>GeoSPARQL</a:t>
            </a:r>
            <a:r>
              <a:rPr lang="en-US" sz="2000" dirty="0" smtClean="0">
                <a:sym typeface="Wingdings" pitchFamily="2" charset="2"/>
              </a:rPr>
              <a:t>/RDB2RDF </a:t>
            </a:r>
            <a:r>
              <a:rPr lang="en-US" sz="2000" dirty="0" smtClean="0">
                <a:sym typeface="Wingdings" pitchFamily="2" charset="2"/>
              </a:rPr>
              <a:t>improvement </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Property graph</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Challenges</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Efficient graph query across distributed system</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Support multiple platforms</a:t>
            </a:r>
          </a:p>
          <a:p>
            <a:pPr marL="1143000" lvl="2" indent="-228600">
              <a:lnSpc>
                <a:spcPct val="90000"/>
              </a:lnSpc>
              <a:spcBef>
                <a:spcPts val="1200"/>
              </a:spcBef>
              <a:buClr>
                <a:schemeClr val="tx1">
                  <a:lumMod val="60000"/>
                  <a:lumOff val="40000"/>
                </a:schemeClr>
              </a:buClr>
              <a:buFont typeface="Arial" panose="020B0604020202020204" pitchFamily="34" charset="0"/>
              <a:buChar char="•"/>
            </a:pPr>
            <a:r>
              <a:rPr lang="en-US" sz="2000" dirty="0" smtClean="0">
                <a:sym typeface="Wingdings" pitchFamily="2" charset="2"/>
              </a:rPr>
              <a:t> Relational Database, Big Data (</a:t>
            </a:r>
            <a:r>
              <a:rPr lang="en-US" sz="2000" dirty="0" err="1" smtClean="0">
                <a:sym typeface="Wingdings" pitchFamily="2" charset="2"/>
              </a:rPr>
              <a:t>Hadoop</a:t>
            </a:r>
            <a:r>
              <a:rPr lang="en-US" sz="2000" dirty="0" smtClean="0">
                <a:sym typeface="Wingdings" pitchFamily="2" charset="2"/>
              </a:rPr>
              <a:t> stack), and Cloud</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Tight </a:t>
            </a:r>
            <a:r>
              <a:rPr lang="en-US" sz="2100" dirty="0" smtClean="0">
                <a:sym typeface="Wingdings" pitchFamily="2" charset="2"/>
              </a:rPr>
              <a:t>integration of </a:t>
            </a:r>
            <a:r>
              <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graph data with other</a:t>
            </a:r>
            <a:r>
              <a:rPr kumimoji="0" lang="en-US" sz="21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data types from various sources</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100" b="1" noProof="0" dirty="0" smtClean="0">
                <a:solidFill>
                  <a:srgbClr val="0070C0"/>
                </a:solidFill>
                <a:sym typeface="Wingdings" pitchFamily="2" charset="2"/>
              </a:rPr>
              <a:t>More tools, UI, and better usability!</a:t>
            </a:r>
            <a:endParaRPr kumimoji="0" lang="en-US" sz="2100" b="1" i="0" u="none" strike="noStrike" kern="1200" cap="none" spc="0" normalizeH="0" noProof="0" dirty="0" smtClean="0">
              <a:ln>
                <a:noFill/>
              </a:ln>
              <a:solidFill>
                <a:srgbClr val="0070C0"/>
              </a:solidFill>
              <a:effectLst/>
              <a:uLnTx/>
              <a:uFillTx/>
              <a:latin typeface="+mn-lt"/>
              <a:ea typeface="+mn-ea"/>
              <a:cs typeface="+mn-cs"/>
              <a:sym typeface="Wingdings" pitchFamily="2" charset="2"/>
            </a:endParaRPr>
          </a:p>
          <a:p>
            <a:pPr marL="685800" lvl="1" indent="-228600">
              <a:lnSpc>
                <a:spcPct val="90000"/>
              </a:lnSpc>
              <a:spcBef>
                <a:spcPts val="1200"/>
              </a:spcBef>
              <a:buClr>
                <a:schemeClr val="tx1">
                  <a:lumMod val="60000"/>
                  <a:lumOff val="40000"/>
                </a:schemeClr>
              </a:buClr>
              <a:buFont typeface="Arial" panose="020B0604020202020204" pitchFamily="34" charset="0"/>
              <a:buChar cha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85319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736600"/>
          </a:xfrm>
        </p:spPr>
        <p:txBody>
          <a:bodyPr/>
          <a:lstStyle/>
          <a:p>
            <a:r>
              <a:rPr lang="en-US" dirty="0" smtClean="0"/>
              <a:t>Property Graph </a:t>
            </a:r>
            <a:r>
              <a:rPr lang="en-US" dirty="0" err="1" smtClean="0"/>
              <a:t>vs</a:t>
            </a:r>
            <a:r>
              <a:rPr lang="en-US" dirty="0" smtClean="0"/>
              <a:t> RDF Graph</a:t>
            </a:r>
            <a:endParaRPr lang="en-US" dirty="0"/>
          </a:p>
        </p:txBody>
      </p:sp>
      <p:sp>
        <p:nvSpPr>
          <p:cNvPr id="5" name="Rectangle 4"/>
          <p:cNvSpPr/>
          <p:nvPr/>
        </p:nvSpPr>
        <p:spPr>
          <a:xfrm>
            <a:off x="531813" y="1371600"/>
            <a:ext cx="5791200" cy="4862847"/>
          </a:xfrm>
          <a:prstGeom prst="rect">
            <a:avLst/>
          </a:prstGeom>
          <a:solidFill>
            <a:schemeClr val="bg2"/>
          </a:solidFill>
        </p:spPr>
        <p:txBody>
          <a:bodyPr wrap="square" lIns="121899" tIns="60949" rIns="121899" bIns="60949">
            <a:spAutoFit/>
          </a:bodyPr>
          <a:lstStyle/>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800" b="1" dirty="0" smtClean="0">
                <a:solidFill>
                  <a:srgbClr val="000000"/>
                </a:solidFill>
              </a:rPr>
              <a:t>Property Graph</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Simpler: no formal theoretical foundation, no semantics, no inference</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Easy to associate properties with edges</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Community driven. No standards yet</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Processing multiple property graphs is hard</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Has no standard terms, vocabularies</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a typeface="ＭＳ Ｐゴシック" pitchFamily="127" charset="-128"/>
              <a:cs typeface="ＭＳ Ｐゴシック" pitchFamily="127" charset="-128"/>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chemeClr val="bg2">
                    <a:lumMod val="10000"/>
                  </a:schemeClr>
                </a:solidFill>
                <a:ea typeface="ＭＳ Ｐゴシック" pitchFamily="127" charset="-128"/>
                <a:cs typeface="ＭＳ Ｐゴシック" pitchFamily="127" charset="-128"/>
              </a:rPr>
              <a:t>A property graph can be modeled as an RDF Graph</a:t>
            </a:r>
            <a:endParaRPr lang="en-US" sz="1600" dirty="0">
              <a:solidFill>
                <a:srgbClr val="000000"/>
              </a:solidFill>
            </a:endParaRPr>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431311" y="1371600"/>
            <a:ext cx="5225701" cy="4862847"/>
          </a:xfrm>
          <a:prstGeom prst="rect">
            <a:avLst/>
          </a:prstGeom>
          <a:solidFill>
            <a:schemeClr val="accent3">
              <a:lumMod val="20000"/>
              <a:lumOff val="80000"/>
            </a:schemeClr>
          </a:solidFill>
        </p:spPr>
        <p:txBody>
          <a:bodyPr wrap="square" lIns="121899" tIns="60949" rIns="121899" bIns="60949">
            <a:spAutoFit/>
          </a:bodyPr>
          <a:lstStyle/>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800" b="1" dirty="0" smtClean="0">
                <a:solidFill>
                  <a:srgbClr val="000000"/>
                </a:solidFill>
              </a:rPr>
              <a:t>RDF Graph</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Has formal theoretical foundation: interpretation, entailment, description logic</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Hard to associate properties with edges</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Numerous W3C and OGC standards</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Very natural to handle multiple RDF graphs at the same time</a:t>
            </a: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rgbClr val="000000"/>
                </a:solidFill>
              </a:rPr>
              <a:t>Has many </a:t>
            </a:r>
            <a:r>
              <a:rPr lang="en-US" sz="2000" dirty="0" err="1" smtClean="0">
                <a:solidFill>
                  <a:srgbClr val="000000"/>
                </a:solidFill>
              </a:rPr>
              <a:t>curated</a:t>
            </a:r>
            <a:r>
              <a:rPr lang="en-US" sz="2000" dirty="0" smtClean="0">
                <a:solidFill>
                  <a:srgbClr val="000000"/>
                </a:solidFill>
              </a:rPr>
              <a:t> terms, </a:t>
            </a:r>
            <a:r>
              <a:rPr lang="en-US" sz="2000" dirty="0" err="1" smtClean="0">
                <a:solidFill>
                  <a:srgbClr val="000000"/>
                </a:solidFill>
              </a:rPr>
              <a:t>ontologies</a:t>
            </a:r>
            <a:endParaRPr lang="en-US" sz="2000" dirty="0" smtClean="0">
              <a:solidFill>
                <a:srgbClr val="000000"/>
              </a:solidFill>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2000" dirty="0" smtClean="0">
              <a:solidFill>
                <a:srgbClr val="000000"/>
              </a:solidFill>
              <a:ea typeface="ＭＳ Ｐゴシック" pitchFamily="127" charset="-128"/>
              <a:cs typeface="ＭＳ Ｐゴシック" pitchFamily="127" charset="-128"/>
            </a:endParaRPr>
          </a:p>
          <a:p>
            <a:pPr marL="736551"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000" dirty="0" smtClean="0">
                <a:solidFill>
                  <a:schemeClr val="bg2">
                    <a:lumMod val="10000"/>
                  </a:schemeClr>
                </a:solidFill>
                <a:ea typeface="ＭＳ Ｐゴシック" pitchFamily="127" charset="-128"/>
                <a:cs typeface="ＭＳ Ｐゴシック" pitchFamily="127" charset="-128"/>
              </a:rPr>
              <a:t>An RDF graph can be modeled as a property graph with a loss of semantics</a:t>
            </a:r>
            <a:endParaRPr lang="en-US" sz="1600" dirty="0">
              <a:solidFill>
                <a:srgbClr val="000000"/>
              </a:solidFill>
            </a:endParaRPr>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Development in Graph &amp; Semantics Area</a:t>
            </a:r>
            <a:endParaRPr lang="en-US"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ight Arrow 7"/>
          <p:cNvSpPr/>
          <p:nvPr/>
        </p:nvSpPr>
        <p:spPr>
          <a:xfrm>
            <a:off x="5256212" y="3952182"/>
            <a:ext cx="4191000" cy="1143000"/>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t>Property Graph</a:t>
            </a:r>
            <a:endParaRPr lang="en-US" sz="1600" b="1" dirty="0"/>
          </a:p>
        </p:txBody>
      </p:sp>
      <p:sp>
        <p:nvSpPr>
          <p:cNvPr id="9" name="Down Arrow 8"/>
          <p:cNvSpPr/>
          <p:nvPr/>
        </p:nvSpPr>
        <p:spPr>
          <a:xfrm flipV="1">
            <a:off x="4875212" y="1349302"/>
            <a:ext cx="1447800" cy="3441080"/>
          </a:xfrm>
          <a:prstGeom prst="down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t>RDF, OWL, SPARQL</a:t>
            </a:r>
            <a:endParaRPr lang="en-US" sz="1600" b="1" dirty="0"/>
          </a:p>
        </p:txBody>
      </p:sp>
      <p:sp>
        <p:nvSpPr>
          <p:cNvPr id="6" name="Right Arrow 5"/>
          <p:cNvSpPr/>
          <p:nvPr/>
        </p:nvSpPr>
        <p:spPr>
          <a:xfrm rot="8707891" flipV="1">
            <a:off x="2960257" y="4604549"/>
            <a:ext cx="3108603" cy="1416947"/>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t>Other Data Types</a:t>
            </a:r>
            <a:endParaRPr lang="en-US" sz="1600" b="1" dirty="0"/>
          </a:p>
        </p:txBody>
      </p:sp>
      <p:cxnSp>
        <p:nvCxnSpPr>
          <p:cNvPr id="13" name="Straight Connector 12"/>
          <p:cNvCxnSpPr/>
          <p:nvPr/>
        </p:nvCxnSpPr>
        <p:spPr>
          <a:xfrm flipH="1" flipV="1">
            <a:off x="5620216" y="4237465"/>
            <a:ext cx="22301" cy="301081"/>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19493" y="4545985"/>
            <a:ext cx="214002" cy="126380"/>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675971" y="4527395"/>
            <a:ext cx="434897" cy="11157"/>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Development in Graph &amp; Semantics Area</a:t>
            </a:r>
            <a:br>
              <a:rPr lang="en-US" dirty="0" smtClean="0"/>
            </a:br>
            <a:r>
              <a:rPr lang="en-US" sz="2800" dirty="0" smtClean="0">
                <a:solidFill>
                  <a:srgbClr val="0070C0"/>
                </a:solidFill>
              </a:rPr>
              <a:t>“Facets”</a:t>
            </a:r>
            <a:endParaRPr lang="en-US" sz="2800" dirty="0">
              <a:solidFill>
                <a:srgbClr val="0070C0"/>
              </a:solidFill>
            </a:endParaRPr>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ight Arrow 7"/>
          <p:cNvSpPr/>
          <p:nvPr/>
        </p:nvSpPr>
        <p:spPr>
          <a:xfrm>
            <a:off x="5256212" y="3952182"/>
            <a:ext cx="4191000" cy="1143000"/>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t>Property Graph</a:t>
            </a:r>
            <a:endParaRPr lang="en-US" sz="1600" b="1" dirty="0"/>
          </a:p>
        </p:txBody>
      </p:sp>
      <p:sp>
        <p:nvSpPr>
          <p:cNvPr id="9" name="Down Arrow 8"/>
          <p:cNvSpPr/>
          <p:nvPr/>
        </p:nvSpPr>
        <p:spPr>
          <a:xfrm flipV="1">
            <a:off x="4875212" y="1349302"/>
            <a:ext cx="1447800" cy="3441080"/>
          </a:xfrm>
          <a:prstGeom prst="down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t>RDF, OWL, SPARQL</a:t>
            </a:r>
            <a:endParaRPr lang="en-US" sz="1600" b="1" dirty="0"/>
          </a:p>
        </p:txBody>
      </p:sp>
      <p:sp>
        <p:nvSpPr>
          <p:cNvPr id="6" name="Right Arrow 5"/>
          <p:cNvSpPr/>
          <p:nvPr/>
        </p:nvSpPr>
        <p:spPr>
          <a:xfrm rot="8707891" flipV="1">
            <a:off x="2960257" y="4604549"/>
            <a:ext cx="3108603" cy="1416947"/>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t>JSON, Spatial, </a:t>
            </a:r>
          </a:p>
          <a:p>
            <a:pPr algn="ctr">
              <a:lnSpc>
                <a:spcPct val="90000"/>
              </a:lnSpc>
            </a:pPr>
            <a:r>
              <a:rPr lang="en-US" sz="1400" b="1" dirty="0" smtClean="0"/>
              <a:t>Big Data, Relational      </a:t>
            </a:r>
            <a:endParaRPr lang="en-US" sz="1400" b="1" dirty="0"/>
          </a:p>
        </p:txBody>
      </p:sp>
      <p:cxnSp>
        <p:nvCxnSpPr>
          <p:cNvPr id="11" name="Straight Connector 10"/>
          <p:cNvCxnSpPr/>
          <p:nvPr/>
        </p:nvCxnSpPr>
        <p:spPr>
          <a:xfrm flipV="1">
            <a:off x="5675971" y="4527395"/>
            <a:ext cx="434897" cy="11157"/>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620216" y="4237465"/>
            <a:ext cx="22301" cy="301081"/>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19493" y="4545985"/>
            <a:ext cx="214002" cy="126380"/>
          </a:xfrm>
          <a:prstGeom prst="line">
            <a:avLst/>
          </a:prstGeom>
          <a:ln w="19050">
            <a:solidFill>
              <a:srgbClr val="00000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1605776" y="1873404"/>
            <a:ext cx="1739590" cy="936703"/>
          </a:xfrm>
          <a:prstGeom prst="cloud">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Security</a:t>
            </a:r>
            <a:endParaRPr lang="en-US" dirty="0"/>
          </a:p>
        </p:txBody>
      </p:sp>
      <p:sp>
        <p:nvSpPr>
          <p:cNvPr id="12" name="Cloud 11"/>
          <p:cNvSpPr/>
          <p:nvPr/>
        </p:nvSpPr>
        <p:spPr>
          <a:xfrm>
            <a:off x="5360018" y="5215053"/>
            <a:ext cx="1739590" cy="936703"/>
          </a:xfrm>
          <a:prstGeom prst="cloud">
            <a:avLst/>
          </a:prstGeom>
          <a:solidFill>
            <a:srgbClr val="92D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Scalability</a:t>
            </a:r>
            <a:endParaRPr lang="en-US" dirty="0"/>
          </a:p>
        </p:txBody>
      </p:sp>
      <p:sp>
        <p:nvSpPr>
          <p:cNvPr id="14" name="Cloud 13"/>
          <p:cNvSpPr/>
          <p:nvPr/>
        </p:nvSpPr>
        <p:spPr>
          <a:xfrm>
            <a:off x="7441579" y="1431072"/>
            <a:ext cx="2315738" cy="936703"/>
          </a:xfrm>
          <a:prstGeom prst="cloud">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Searchability</a:t>
            </a:r>
            <a:endParaRPr lang="en-US" dirty="0"/>
          </a:p>
        </p:txBody>
      </p:sp>
      <p:sp>
        <p:nvSpPr>
          <p:cNvPr id="15" name="Cloud 14"/>
          <p:cNvSpPr/>
          <p:nvPr/>
        </p:nvSpPr>
        <p:spPr>
          <a:xfrm>
            <a:off x="7995423" y="5330282"/>
            <a:ext cx="2564781" cy="936703"/>
          </a:xfrm>
          <a:prstGeom prst="cloud">
            <a:avLst/>
          </a:prstGeom>
          <a:solidFill>
            <a:srgbClr val="00206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Multiple Platforms</a:t>
            </a:r>
            <a:endParaRPr lang="en-US" dirty="0"/>
          </a:p>
        </p:txBody>
      </p:sp>
      <p:sp>
        <p:nvSpPr>
          <p:cNvPr id="16" name="Cloud 15"/>
          <p:cNvSpPr/>
          <p:nvPr/>
        </p:nvSpPr>
        <p:spPr>
          <a:xfrm>
            <a:off x="2984810" y="3174379"/>
            <a:ext cx="1739590" cy="936703"/>
          </a:xfrm>
          <a:prstGeom prst="cloud">
            <a:avLst/>
          </a:prstGeom>
          <a:solidFill>
            <a:schemeClr val="accent2">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User Interface</a:t>
            </a:r>
            <a:endParaRPr lang="en-US" dirty="0"/>
          </a:p>
        </p:txBody>
      </p:sp>
      <p:sp>
        <p:nvSpPr>
          <p:cNvPr id="17" name="Cloud 16"/>
          <p:cNvSpPr/>
          <p:nvPr/>
        </p:nvSpPr>
        <p:spPr>
          <a:xfrm>
            <a:off x="6516029" y="2769218"/>
            <a:ext cx="1739590" cy="936703"/>
          </a:xfrm>
          <a:prstGeom prst="cloud">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Tools</a:t>
            </a:r>
            <a:endParaRPr lang="en-US" dirty="0"/>
          </a:p>
        </p:txBody>
      </p:sp>
      <p:sp>
        <p:nvSpPr>
          <p:cNvPr id="19" name="Cloud 18"/>
          <p:cNvSpPr/>
          <p:nvPr/>
        </p:nvSpPr>
        <p:spPr>
          <a:xfrm>
            <a:off x="390294" y="4270915"/>
            <a:ext cx="2352906" cy="936703"/>
          </a:xfrm>
          <a:prstGeom prst="cloud">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Programming interfaces</a:t>
            </a:r>
            <a:endParaRPr lang="en-US" dirty="0"/>
          </a:p>
        </p:txBody>
      </p:sp>
      <p:sp>
        <p:nvSpPr>
          <p:cNvPr id="20" name="Cloud 19"/>
          <p:cNvSpPr/>
          <p:nvPr/>
        </p:nvSpPr>
        <p:spPr>
          <a:xfrm>
            <a:off x="9244360" y="2720896"/>
            <a:ext cx="2315738" cy="936703"/>
          </a:xfrm>
          <a:prstGeom prst="cloud">
            <a:avLst/>
          </a:prstGeom>
          <a:solidFill>
            <a:schemeClr val="accent2">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Fashion!</a:t>
            </a:r>
            <a:endParaRPr lang="en-US" dirty="0"/>
          </a:p>
        </p:txBody>
      </p:sp>
      <p:sp>
        <p:nvSpPr>
          <p:cNvPr id="21" name="Cloud 20"/>
          <p:cNvSpPr/>
          <p:nvPr/>
        </p:nvSpPr>
        <p:spPr>
          <a:xfrm>
            <a:off x="9619784" y="4166837"/>
            <a:ext cx="2315738" cy="936703"/>
          </a:xfrm>
          <a:prstGeom prst="cloud">
            <a:avLst/>
          </a:prstGeom>
          <a:solidFill>
            <a:srgbClr val="FFC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Solution</a:t>
            </a:r>
            <a:endParaRPr lang="en-US" dirty="0"/>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Graph Data Model</a:t>
            </a:r>
            <a:endParaRPr lang="en-US" dirty="0"/>
          </a:p>
        </p:txBody>
      </p:sp>
      <p:pic>
        <p:nvPicPr>
          <p:cNvPr id="4" name="Content Placeholder 4" descr="graph-example-1.jpg"/>
          <p:cNvPicPr>
            <a:picLocks noChangeAspect="1"/>
          </p:cNvPicPr>
          <p:nvPr/>
        </p:nvPicPr>
        <p:blipFill>
          <a:blip r:embed="rId3" cstate="print">
            <a:lum bright="-15000"/>
          </a:blip>
          <a:srcRect/>
          <a:stretch>
            <a:fillRect/>
          </a:stretch>
        </p:blipFill>
        <p:spPr>
          <a:xfrm>
            <a:off x="1196721" y="1615731"/>
            <a:ext cx="4385598" cy="384850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10008" y="1411102"/>
            <a:ext cx="6216301" cy="5124458"/>
          </a:xfrm>
          <a:prstGeom prst="rect">
            <a:avLst/>
          </a:prstGeom>
        </p:spPr>
        <p:txBody>
          <a:bodyPr wrap="square" lIns="121899" tIns="60949" rIns="121899" bIns="60949">
            <a:spAutoFit/>
          </a:bodyPr>
          <a:lstStyle/>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2100" dirty="0">
                <a:solidFill>
                  <a:srgbClr val="000000"/>
                </a:solidFill>
              </a:rPr>
              <a:t>A set </a:t>
            </a:r>
            <a:r>
              <a:rPr lang="en-US" sz="1900" dirty="0">
                <a:solidFill>
                  <a:srgbClr val="000000"/>
                </a:solidFill>
              </a:rPr>
              <a:t>of </a:t>
            </a:r>
            <a:r>
              <a:rPr lang="en-US" sz="2100" dirty="0">
                <a:solidFill>
                  <a:srgbClr val="000000"/>
                </a:solidFill>
              </a:rPr>
              <a:t>vertices (or nodes) </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a:solidFill>
                  <a:srgbClr val="000000"/>
                </a:solidFill>
              </a:rPr>
              <a:t>each vertex has a unique identifier.</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a:solidFill>
                  <a:srgbClr val="000000"/>
                </a:solidFill>
              </a:rPr>
              <a:t>each vertex has a set of </a:t>
            </a:r>
            <a:r>
              <a:rPr lang="en-US" sz="1500" dirty="0" smtClean="0">
                <a:solidFill>
                  <a:srgbClr val="000000"/>
                </a:solidFill>
              </a:rPr>
              <a:t>in/out </a:t>
            </a:r>
            <a:r>
              <a:rPr lang="en-US" sz="1500" dirty="0">
                <a:solidFill>
                  <a:srgbClr val="000000"/>
                </a:solidFill>
              </a:rPr>
              <a:t>edges.</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smtClean="0">
                <a:solidFill>
                  <a:srgbClr val="000000"/>
                </a:solidFill>
              </a:rPr>
              <a:t>each </a:t>
            </a:r>
            <a:r>
              <a:rPr lang="en-US" sz="1500" dirty="0">
                <a:solidFill>
                  <a:srgbClr val="000000"/>
                </a:solidFill>
              </a:rPr>
              <a:t>vertex has a collection of </a:t>
            </a:r>
            <a:r>
              <a:rPr lang="en-US" sz="1500" b="1" dirty="0">
                <a:solidFill>
                  <a:srgbClr val="0070C0"/>
                </a:solidFill>
              </a:rPr>
              <a:t>key-value</a:t>
            </a:r>
            <a:r>
              <a:rPr lang="en-US" sz="1500" dirty="0">
                <a:solidFill>
                  <a:srgbClr val="000000"/>
                </a:solidFill>
              </a:rPr>
              <a:t> properties.</a:t>
            </a:r>
          </a:p>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900" dirty="0">
                <a:solidFill>
                  <a:srgbClr val="000000"/>
                </a:solidFill>
              </a:rPr>
              <a:t>A set of edges </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a:solidFill>
                  <a:srgbClr val="000000"/>
                </a:solidFill>
              </a:rPr>
              <a:t>each edge has a unique identifier.</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a:solidFill>
                  <a:srgbClr val="000000"/>
                </a:solidFill>
              </a:rPr>
              <a:t>each edge has </a:t>
            </a:r>
            <a:r>
              <a:rPr lang="en-US" sz="1500" dirty="0" smtClean="0">
                <a:solidFill>
                  <a:srgbClr val="000000"/>
                </a:solidFill>
              </a:rPr>
              <a:t>a head/tail </a:t>
            </a:r>
            <a:r>
              <a:rPr lang="en-US" sz="1500" dirty="0">
                <a:solidFill>
                  <a:srgbClr val="000000"/>
                </a:solidFill>
              </a:rPr>
              <a:t>vertex.</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smtClean="0">
                <a:solidFill>
                  <a:srgbClr val="000000"/>
                </a:solidFill>
              </a:rPr>
              <a:t>each </a:t>
            </a:r>
            <a:r>
              <a:rPr lang="en-US" sz="1500" dirty="0">
                <a:solidFill>
                  <a:srgbClr val="000000"/>
                </a:solidFill>
              </a:rPr>
              <a:t>edge has a label denoting type of relationship between two vertices.</a:t>
            </a:r>
          </a:p>
          <a:p>
            <a:pPr marL="679332" lvl="1" indent="-300514">
              <a:spcBef>
                <a:spcPts val="267"/>
              </a:spcBef>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a:solidFill>
                  <a:srgbClr val="000000"/>
                </a:solidFill>
              </a:rPr>
              <a:t>each edge has a collection of </a:t>
            </a:r>
            <a:r>
              <a:rPr lang="en-US" sz="1500" b="1" dirty="0">
                <a:solidFill>
                  <a:srgbClr val="0070C0"/>
                </a:solidFill>
              </a:rPr>
              <a:t>key-value</a:t>
            </a:r>
            <a:r>
              <a:rPr lang="en-US" sz="1500" dirty="0">
                <a:solidFill>
                  <a:srgbClr val="000000"/>
                </a:solidFill>
              </a:rPr>
              <a:t> </a:t>
            </a:r>
            <a:r>
              <a:rPr lang="en-US" sz="1600" dirty="0">
                <a:solidFill>
                  <a:srgbClr val="000000"/>
                </a:solidFill>
              </a:rPr>
              <a:t>properties.</a:t>
            </a:r>
            <a:endParaRPr lang="en-US" sz="2100" dirty="0">
              <a:solidFill>
                <a:srgbClr val="000000"/>
              </a:solidFill>
            </a:endParaRPr>
          </a:p>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1900" dirty="0" smtClean="0">
              <a:solidFill>
                <a:srgbClr val="000000"/>
              </a:solidFill>
            </a:endParaRPr>
          </a:p>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900" dirty="0" smtClean="0">
                <a:solidFill>
                  <a:srgbClr val="000000"/>
                </a:solidFill>
              </a:rPr>
              <a:t>Blueprints </a:t>
            </a:r>
            <a:r>
              <a:rPr lang="en-US" sz="1900" dirty="0">
                <a:solidFill>
                  <a:srgbClr val="000000"/>
                </a:solidFill>
              </a:rPr>
              <a:t>Java APIs </a:t>
            </a:r>
          </a:p>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1900" dirty="0" smtClean="0">
              <a:solidFill>
                <a:srgbClr val="000000"/>
              </a:solidFill>
            </a:endParaRPr>
          </a:p>
          <a:p>
            <a:pPr marL="279351" indent="-279351">
              <a:spcBef>
                <a:spcPts val="267"/>
              </a:spcBef>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900" dirty="0" smtClean="0">
                <a:solidFill>
                  <a:srgbClr val="000000"/>
                </a:solidFill>
              </a:rPr>
              <a:t>Implementations </a:t>
            </a:r>
            <a:endParaRPr lang="en-US" sz="1900" dirty="0">
              <a:solidFill>
                <a:srgbClr val="000000"/>
              </a:solidFill>
            </a:endParaRPr>
          </a:p>
          <a:p>
            <a:pPr marL="505795" lvl="1" indent="-279351">
              <a:buClr>
                <a:srgbClr val="FF0000"/>
              </a:buClr>
              <a:buFont typeface="Arial" charset="0"/>
              <a:buChar cha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r>
              <a:rPr lang="en-US" sz="1500" dirty="0" smtClean="0">
                <a:solidFill>
                  <a:srgbClr val="000000"/>
                </a:solidFill>
              </a:rPr>
              <a:t>Oracle, Neo4j,  </a:t>
            </a:r>
            <a:r>
              <a:rPr lang="en-US" sz="1500" dirty="0" err="1" smtClean="0">
                <a:solidFill>
                  <a:srgbClr val="000000"/>
                </a:solidFill>
              </a:rPr>
              <a:t>DataStax</a:t>
            </a:r>
            <a:r>
              <a:rPr lang="en-US" sz="1500" dirty="0" smtClean="0">
                <a:solidFill>
                  <a:srgbClr val="000000"/>
                </a:solidFill>
              </a:rPr>
              <a:t>(Titan), </a:t>
            </a:r>
            <a:r>
              <a:rPr lang="en-US" sz="1500" dirty="0" err="1">
                <a:solidFill>
                  <a:srgbClr val="000000"/>
                </a:solidFill>
              </a:rPr>
              <a:t>InfiniteGraph</a:t>
            </a:r>
            <a:r>
              <a:rPr lang="en-US" sz="1500" dirty="0">
                <a:solidFill>
                  <a:srgbClr val="000000"/>
                </a:solidFill>
              </a:rPr>
              <a:t>, </a:t>
            </a:r>
            <a:r>
              <a:rPr lang="en-US" sz="1500" dirty="0" err="1">
                <a:solidFill>
                  <a:srgbClr val="000000"/>
                </a:solidFill>
              </a:rPr>
              <a:t>Dex</a:t>
            </a:r>
            <a:r>
              <a:rPr lang="en-US" sz="1500" dirty="0">
                <a:solidFill>
                  <a:srgbClr val="000000"/>
                </a:solidFill>
              </a:rPr>
              <a:t>, Sail, </a:t>
            </a:r>
            <a:r>
              <a:rPr lang="en-US" sz="1500" dirty="0" err="1">
                <a:solidFill>
                  <a:srgbClr val="000000"/>
                </a:solidFill>
              </a:rPr>
              <a:t>MongoDB</a:t>
            </a:r>
            <a:r>
              <a:rPr lang="en-US" sz="1500" dirty="0">
                <a:solidFill>
                  <a:srgbClr val="000000"/>
                </a:solidFill>
              </a:rPr>
              <a:t> </a:t>
            </a:r>
            <a:r>
              <a:rPr lang="en-US" sz="1500" dirty="0" smtClean="0">
                <a:solidFill>
                  <a:srgbClr val="000000"/>
                </a:solidFill>
              </a:rPr>
              <a:t>…</a:t>
            </a:r>
          </a:p>
          <a:p>
            <a:pPr marL="505795" lvl="1" indent="-279351">
              <a:buClr>
                <a:srgbClr val="FF0000"/>
              </a:buCl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700" dirty="0" smtClean="0">
              <a:solidFill>
                <a:srgbClr val="000000"/>
              </a:solidFill>
            </a:endParaRPr>
          </a:p>
          <a:p>
            <a:pPr marL="505795" lvl="1" indent="-279351">
              <a:spcBef>
                <a:spcPts val="267"/>
              </a:spcBef>
              <a:buClr>
                <a:srgbClr val="FF0000"/>
              </a:buClr>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1500" dirty="0">
              <a:solidFill>
                <a:srgbClr val="000000"/>
              </a:solidFill>
            </a:endParaRPr>
          </a:p>
          <a:p>
            <a:pPr marL="452887" indent="-300514">
              <a:spcBef>
                <a:spcPts val="267"/>
              </a:spcBef>
              <a:tabLst>
                <a:tab pos="279351" algn="l"/>
                <a:tab pos="888844" algn="l"/>
                <a:tab pos="1498338" algn="l"/>
                <a:tab pos="2107831" algn="l"/>
                <a:tab pos="2717324" algn="l"/>
                <a:tab pos="3326818" algn="l"/>
                <a:tab pos="3936311" algn="l"/>
                <a:tab pos="4545804" algn="l"/>
                <a:tab pos="5155298" algn="l"/>
                <a:tab pos="5764791" algn="l"/>
                <a:tab pos="6374284" algn="l"/>
                <a:tab pos="6983778" algn="l"/>
                <a:tab pos="7593271" algn="l"/>
                <a:tab pos="8202764" algn="l"/>
                <a:tab pos="8812258" algn="l"/>
                <a:tab pos="9421751" algn="l"/>
                <a:tab pos="10031244" algn="l"/>
                <a:tab pos="10640738" algn="l"/>
                <a:tab pos="11250231" algn="l"/>
                <a:tab pos="11859724" algn="l"/>
                <a:tab pos="12469218" algn="l"/>
              </a:tabLst>
              <a:defRPr/>
            </a:pPr>
            <a:endParaRPr lang="en-US" sz="1600" dirty="0">
              <a:solidFill>
                <a:srgbClr val="000000"/>
              </a:solidFill>
            </a:endParaRPr>
          </a:p>
        </p:txBody>
      </p:sp>
      <p:sp>
        <p:nvSpPr>
          <p:cNvPr id="6" name="Rectangle 5"/>
          <p:cNvSpPr/>
          <p:nvPr/>
        </p:nvSpPr>
        <p:spPr>
          <a:xfrm>
            <a:off x="6130046" y="5926394"/>
            <a:ext cx="4962663" cy="323143"/>
          </a:xfrm>
          <a:prstGeom prst="rect">
            <a:avLst/>
          </a:prstGeom>
        </p:spPr>
        <p:txBody>
          <a:bodyPr wrap="none" lIns="121899" tIns="60949" rIns="121899" bIns="60949">
            <a:spAutoFit/>
          </a:bodyPr>
          <a:lstStyle/>
          <a:p>
            <a:r>
              <a:rPr lang="en-US" sz="1300" dirty="0" smtClean="0"/>
              <a:t>https://github.com/tinkerpop/blueprints/wiki/Property-Graph-Model</a:t>
            </a:r>
            <a:endParaRPr lang="en-US" sz="1300" dirty="0"/>
          </a:p>
        </p:txBody>
      </p:sp>
      <p:sp>
        <p:nvSpPr>
          <p:cNvPr id="7" name="Slide Number Placeholder 3"/>
          <p:cNvSpPr txBox="1">
            <a:spLocks/>
          </p:cNvSpPr>
          <p:nvPr/>
        </p:nvSpPr>
        <p:spPr>
          <a:xfrm>
            <a:off x="11276011" y="6556248"/>
            <a:ext cx="750298" cy="30175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2498030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357769" y="2614108"/>
            <a:ext cx="580913" cy="473337"/>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TextBox 7"/>
          <p:cNvSpPr txBox="1"/>
          <p:nvPr/>
        </p:nvSpPr>
        <p:spPr>
          <a:xfrm>
            <a:off x="1183346" y="3032532"/>
            <a:ext cx="5400000" cy="1080000"/>
          </a:xfrm>
          <a:prstGeom prst="rect">
            <a:avLst/>
          </a:prstGeom>
          <a:solidFill>
            <a:srgbClr val="99CCFF"/>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121899" tIns="60949" rIns="121899" bIns="60949" rtlCol="0" anchor="t">
            <a:noAutofit/>
          </a:bodyPr>
          <a:lstStyle/>
          <a:p>
            <a:pPr marL="342900" indent="-342900"/>
            <a:r>
              <a:rPr lang="en-US" b="1" dirty="0" smtClean="0">
                <a:solidFill>
                  <a:srgbClr val="002060"/>
                </a:solidFill>
              </a:rPr>
              <a:t>Graph Data Access Layer (DAL)</a:t>
            </a:r>
          </a:p>
          <a:p>
            <a:pPr marL="342900" indent="-342900"/>
            <a:endParaRPr lang="en-US" b="1" dirty="0" smtClean="0">
              <a:solidFill>
                <a:srgbClr val="002060"/>
              </a:solidFill>
            </a:endParaRPr>
          </a:p>
          <a:p>
            <a:pPr marL="342900" indent="-342900"/>
            <a:endParaRPr lang="en-US" b="1" dirty="0" smtClean="0">
              <a:solidFill>
                <a:srgbClr val="002060"/>
              </a:solidFill>
            </a:endParaRPr>
          </a:p>
        </p:txBody>
      </p:sp>
      <p:sp>
        <p:nvSpPr>
          <p:cNvPr id="2" name="Title 1"/>
          <p:cNvSpPr>
            <a:spLocks noGrp="1"/>
          </p:cNvSpPr>
          <p:nvPr>
            <p:ph type="title"/>
          </p:nvPr>
        </p:nvSpPr>
        <p:spPr>
          <a:xfrm>
            <a:off x="553328" y="260237"/>
            <a:ext cx="11125200" cy="889000"/>
          </a:xfrm>
        </p:spPr>
        <p:txBody>
          <a:bodyPr/>
          <a:lstStyle/>
          <a:p>
            <a:r>
              <a:rPr lang="en-US" dirty="0" smtClean="0"/>
              <a:t>Architecture of Property Graph Support</a:t>
            </a:r>
            <a:endParaRPr lang="en-US" dirty="0">
              <a:solidFill>
                <a:schemeClr val="tx1">
                  <a:lumMod val="50000"/>
                </a:schemeClr>
              </a:solidFill>
            </a:endParaRPr>
          </a:p>
        </p:txBody>
      </p:sp>
      <p:sp>
        <p:nvSpPr>
          <p:cNvPr id="6" name="Content Placeholder 7"/>
          <p:cNvSpPr txBox="1">
            <a:spLocks/>
          </p:cNvSpPr>
          <p:nvPr/>
        </p:nvSpPr>
        <p:spPr>
          <a:xfrm>
            <a:off x="1059222" y="1870843"/>
            <a:ext cx="10531889" cy="4360479"/>
          </a:xfrm>
          <a:prstGeom prst="rect">
            <a:avLst/>
          </a:prstGeom>
        </p:spPr>
        <p:txBody>
          <a:bodyPr lIns="121899" tIns="60949" rIns="121899" bIns="60949"/>
          <a:lstStyle/>
          <a:p>
            <a:pPr marL="304747" indent="-224327" defTabSz="304747">
              <a:spcAft>
                <a:spcPts val="800"/>
              </a:spcAft>
              <a:buClr>
                <a:srgbClr val="FF0000"/>
              </a:buClr>
              <a:buSzPct val="85000"/>
              <a:buFont typeface="Wingdings" pitchFamily="2" charset="2"/>
              <a:buChar char="§"/>
              <a:defRPr/>
            </a:pPr>
            <a:endParaRPr lang="en-US" sz="1400" b="1" dirty="0">
              <a:latin typeface="Arial" pitchFamily="34" charset="0"/>
              <a:cs typeface="Arial" pitchFamily="34" charset="0"/>
            </a:endParaRPr>
          </a:p>
        </p:txBody>
      </p:sp>
      <p:sp>
        <p:nvSpPr>
          <p:cNvPr id="9" name="TextBox 8"/>
          <p:cNvSpPr txBox="1"/>
          <p:nvPr/>
        </p:nvSpPr>
        <p:spPr>
          <a:xfrm>
            <a:off x="1183346" y="1414689"/>
            <a:ext cx="5400000" cy="1080000"/>
          </a:xfrm>
          <a:prstGeom prst="rect">
            <a:avLst/>
          </a:prstGeom>
          <a:solidFill>
            <a:srgbClr val="FBE5C5"/>
          </a:solidFill>
          <a:ln>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121899" tIns="60949" rIns="121899" bIns="60949" rtlCol="0">
            <a:noAutofit/>
          </a:bodyPr>
          <a:lstStyle/>
          <a:p>
            <a:pPr marL="457200" indent="-457200"/>
            <a:r>
              <a:rPr lang="en-US" b="1" dirty="0" smtClean="0">
                <a:solidFill>
                  <a:schemeClr val="accent3">
                    <a:lumMod val="50000"/>
                  </a:schemeClr>
                </a:solidFill>
              </a:rPr>
              <a:t>Graph Analytics</a:t>
            </a:r>
          </a:p>
          <a:p>
            <a:pPr marL="228600" indent="-228600"/>
            <a:endParaRPr lang="en-US" sz="1200" dirty="0" smtClean="0">
              <a:solidFill>
                <a:schemeClr val="tx2"/>
              </a:solidFill>
            </a:endParaRPr>
          </a:p>
        </p:txBody>
      </p:sp>
      <p:sp>
        <p:nvSpPr>
          <p:cNvPr id="16" name="TextBox 15"/>
          <p:cNvSpPr txBox="1"/>
          <p:nvPr/>
        </p:nvSpPr>
        <p:spPr>
          <a:xfrm>
            <a:off x="1721224" y="3498389"/>
            <a:ext cx="4320000" cy="450000"/>
          </a:xfrm>
          <a:prstGeom prst="roundRect">
            <a:avLst/>
          </a:prstGeom>
          <a:ln w="3175">
            <a:noFill/>
          </a:ln>
        </p:spPr>
        <p:style>
          <a:lnRef idx="2">
            <a:schemeClr val="dk1"/>
          </a:lnRef>
          <a:fillRef idx="1">
            <a:schemeClr val="lt1"/>
          </a:fillRef>
          <a:effectRef idx="0">
            <a:schemeClr val="dk1"/>
          </a:effectRef>
          <a:fontRef idx="minor">
            <a:schemeClr val="dk1"/>
          </a:fontRef>
        </p:style>
        <p:txBody>
          <a:bodyPr wrap="square" lIns="121899" tIns="60949" rIns="121899" bIns="60949" rtlCol="0" anchor="ctr">
            <a:noAutofit/>
          </a:bodyPr>
          <a:lstStyle/>
          <a:p>
            <a:pPr algn="ctr"/>
            <a:r>
              <a:rPr lang="en-US" b="1" dirty="0" smtClean="0">
                <a:solidFill>
                  <a:srgbClr val="002060"/>
                </a:solidFill>
              </a:rPr>
              <a:t>Blueprints &amp; </a:t>
            </a:r>
            <a:r>
              <a:rPr lang="en-US" b="1" dirty="0" err="1" smtClean="0">
                <a:solidFill>
                  <a:srgbClr val="002060"/>
                </a:solidFill>
              </a:rPr>
              <a:t>Lucene</a:t>
            </a:r>
            <a:r>
              <a:rPr lang="en-US" b="1" dirty="0" smtClean="0">
                <a:solidFill>
                  <a:srgbClr val="002060"/>
                </a:solidFill>
              </a:rPr>
              <a:t>/</a:t>
            </a:r>
            <a:r>
              <a:rPr lang="en-US" b="1" dirty="0" err="1" smtClean="0">
                <a:solidFill>
                  <a:srgbClr val="002060"/>
                </a:solidFill>
              </a:rPr>
              <a:t>SolrCloud</a:t>
            </a:r>
            <a:endParaRPr lang="en-US" b="1" dirty="0" smtClean="0">
              <a:solidFill>
                <a:srgbClr val="002060"/>
              </a:solidFill>
            </a:endParaRPr>
          </a:p>
        </p:txBody>
      </p:sp>
      <p:sp>
        <p:nvSpPr>
          <p:cNvPr id="18" name="TextBox 17"/>
          <p:cNvSpPr txBox="1"/>
          <p:nvPr/>
        </p:nvSpPr>
        <p:spPr>
          <a:xfrm>
            <a:off x="9165050" y="3544536"/>
            <a:ext cx="1601672" cy="769419"/>
          </a:xfrm>
          <a:prstGeom prst="rect">
            <a:avLst/>
          </a:prstGeom>
          <a:ln w="3175"/>
        </p:spPr>
        <p:style>
          <a:lnRef idx="2">
            <a:schemeClr val="dk1"/>
          </a:lnRef>
          <a:fillRef idx="1">
            <a:schemeClr val="lt1"/>
          </a:fillRef>
          <a:effectRef idx="0">
            <a:schemeClr val="dk1"/>
          </a:effectRef>
          <a:fontRef idx="minor">
            <a:schemeClr val="dk1"/>
          </a:fontRef>
        </p:style>
        <p:txBody>
          <a:bodyPr wrap="square" lIns="121899" tIns="60949" rIns="121899" bIns="60949" rtlCol="0">
            <a:spAutoFit/>
          </a:bodyPr>
          <a:lstStyle/>
          <a:p>
            <a:pPr algn="ctr"/>
            <a:r>
              <a:rPr lang="en-US" sz="1400" dirty="0" smtClean="0">
                <a:solidFill>
                  <a:schemeClr val="accent3">
                    <a:lumMod val="40000"/>
                    <a:lumOff val="60000"/>
                  </a:schemeClr>
                </a:solidFill>
              </a:rPr>
              <a:t>RDF (RDF/XML, N-Triples, N-Quads, TriG,N3,JSON)</a:t>
            </a:r>
            <a:endParaRPr lang="en-US" sz="1900" b="1" dirty="0" smtClean="0">
              <a:solidFill>
                <a:schemeClr val="accent3">
                  <a:lumMod val="40000"/>
                  <a:lumOff val="60000"/>
                </a:schemeClr>
              </a:solidFill>
            </a:endParaRPr>
          </a:p>
        </p:txBody>
      </p:sp>
      <p:grpSp>
        <p:nvGrpSpPr>
          <p:cNvPr id="3" name="Group 42"/>
          <p:cNvGrpSpPr/>
          <p:nvPr/>
        </p:nvGrpSpPr>
        <p:grpSpPr>
          <a:xfrm>
            <a:off x="7491740" y="1303804"/>
            <a:ext cx="853296" cy="3143301"/>
            <a:chOff x="7104465" y="1357594"/>
            <a:chExt cx="853296" cy="3143301"/>
          </a:xfrm>
        </p:grpSpPr>
        <p:sp>
          <p:nvSpPr>
            <p:cNvPr id="13" name="TextBox 12"/>
            <p:cNvSpPr txBox="1"/>
            <p:nvPr/>
          </p:nvSpPr>
          <p:spPr>
            <a:xfrm>
              <a:off x="7104465" y="1357594"/>
              <a:ext cx="523178" cy="3143301"/>
            </a:xfrm>
            <a:prstGeom prst="rect">
              <a:avLst/>
            </a:prstGeom>
            <a:solidFill>
              <a:srgbClr val="E2D7D6"/>
            </a:solidFill>
            <a:ln>
              <a:noFill/>
            </a:ln>
          </p:spPr>
          <p:style>
            <a:lnRef idx="2">
              <a:schemeClr val="dk1"/>
            </a:lnRef>
            <a:fillRef idx="1">
              <a:schemeClr val="lt1"/>
            </a:fillRef>
            <a:effectRef idx="0">
              <a:schemeClr val="dk1"/>
            </a:effectRef>
            <a:fontRef idx="minor">
              <a:schemeClr val="dk1"/>
            </a:fontRef>
          </p:style>
          <p:txBody>
            <a:bodyPr vert="vert" wrap="square" lIns="121899" tIns="60949" rIns="121899" bIns="60949" rtlCol="0">
              <a:spAutoFit/>
            </a:bodyPr>
            <a:lstStyle/>
            <a:p>
              <a:pPr algn="ctr"/>
              <a:r>
                <a:rPr lang="en-US" b="1" dirty="0" smtClean="0">
                  <a:solidFill>
                    <a:schemeClr val="tx2"/>
                  </a:solidFill>
                </a:rPr>
                <a:t>REST/Web Service</a:t>
              </a:r>
            </a:p>
          </p:txBody>
        </p:sp>
        <p:sp>
          <p:nvSpPr>
            <p:cNvPr id="21" name="TextBox 20"/>
            <p:cNvSpPr txBox="1"/>
            <p:nvPr/>
          </p:nvSpPr>
          <p:spPr>
            <a:xfrm>
              <a:off x="7496139" y="1357594"/>
              <a:ext cx="461622" cy="3143301"/>
            </a:xfrm>
            <a:prstGeom prst="rect">
              <a:avLst/>
            </a:prstGeom>
            <a:solidFill>
              <a:srgbClr val="E2D7D6"/>
            </a:solidFill>
            <a:ln>
              <a:noFill/>
            </a:ln>
          </p:spPr>
          <p:style>
            <a:lnRef idx="2">
              <a:schemeClr val="dk1"/>
            </a:lnRef>
            <a:fillRef idx="1">
              <a:schemeClr val="lt1"/>
            </a:fillRef>
            <a:effectRef idx="0">
              <a:schemeClr val="dk1"/>
            </a:effectRef>
            <a:fontRef idx="minor">
              <a:schemeClr val="dk1"/>
            </a:fontRef>
          </p:style>
          <p:txBody>
            <a:bodyPr vert="vert" wrap="square" lIns="121899" tIns="60949" rIns="121899" bIns="60949" rtlCol="0">
              <a:spAutoFit/>
            </a:bodyPr>
            <a:lstStyle/>
            <a:p>
              <a:pPr algn="ctr"/>
              <a:r>
                <a:rPr lang="en-US" sz="1400" b="1" dirty="0" smtClean="0">
                  <a:solidFill>
                    <a:schemeClr val="tx2"/>
                  </a:solidFill>
                </a:rPr>
                <a:t>Java, Groovy, Python, …</a:t>
              </a:r>
            </a:p>
          </p:txBody>
        </p:sp>
      </p:grpSp>
      <p:sp>
        <p:nvSpPr>
          <p:cNvPr id="22" name="TextBox 21"/>
          <p:cNvSpPr txBox="1"/>
          <p:nvPr/>
        </p:nvSpPr>
        <p:spPr>
          <a:xfrm>
            <a:off x="4246636" y="2583517"/>
            <a:ext cx="927071" cy="338532"/>
          </a:xfrm>
          <a:prstGeom prst="rect">
            <a:avLst/>
          </a:prstGeom>
          <a:noFill/>
        </p:spPr>
        <p:txBody>
          <a:bodyPr wrap="none" lIns="121899" tIns="60949" rIns="121899" bIns="60949" rtlCol="0">
            <a:spAutoFit/>
          </a:bodyPr>
          <a:lstStyle/>
          <a:p>
            <a:r>
              <a:rPr lang="en-US" sz="1400" b="1" dirty="0" smtClean="0">
                <a:solidFill>
                  <a:schemeClr val="accent4">
                    <a:lumMod val="50000"/>
                  </a:schemeClr>
                </a:solidFill>
              </a:rPr>
              <a:t>Java APIs</a:t>
            </a:r>
          </a:p>
        </p:txBody>
      </p:sp>
      <p:sp>
        <p:nvSpPr>
          <p:cNvPr id="23" name="TextBox 22"/>
          <p:cNvSpPr txBox="1"/>
          <p:nvPr/>
        </p:nvSpPr>
        <p:spPr>
          <a:xfrm>
            <a:off x="4010834" y="4221967"/>
            <a:ext cx="2261218" cy="338532"/>
          </a:xfrm>
          <a:prstGeom prst="rect">
            <a:avLst/>
          </a:prstGeom>
          <a:noFill/>
        </p:spPr>
        <p:txBody>
          <a:bodyPr wrap="none" lIns="121899" tIns="60949" rIns="121899" bIns="60949" rtlCol="0">
            <a:spAutoFit/>
          </a:bodyPr>
          <a:lstStyle/>
          <a:p>
            <a:r>
              <a:rPr lang="en-US" sz="1400" b="1" dirty="0" smtClean="0">
                <a:solidFill>
                  <a:schemeClr val="accent4">
                    <a:lumMod val="50000"/>
                  </a:schemeClr>
                </a:solidFill>
              </a:rPr>
              <a:t>Java APIs/JDBC/SQL/PLSQL</a:t>
            </a:r>
          </a:p>
        </p:txBody>
      </p:sp>
      <p:sp>
        <p:nvSpPr>
          <p:cNvPr id="24" name="TextBox 23"/>
          <p:cNvSpPr txBox="1"/>
          <p:nvPr/>
        </p:nvSpPr>
        <p:spPr>
          <a:xfrm>
            <a:off x="9003874" y="2398131"/>
            <a:ext cx="2496051" cy="2877689"/>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wrap="square" lIns="121899" tIns="60949" rIns="121899" bIns="60949" rtlCol="0">
            <a:spAutoFit/>
          </a:bodyPr>
          <a:lstStyle/>
          <a:p>
            <a:pPr algn="ctr"/>
            <a:r>
              <a:rPr lang="en-US" sz="2100" b="1" dirty="0" smtClean="0">
                <a:solidFill>
                  <a:schemeClr val="bg1"/>
                </a:solidFill>
              </a:rPr>
              <a:t>Property Graph formats</a:t>
            </a:r>
          </a:p>
          <a:p>
            <a:pPr algn="ctr"/>
            <a:endParaRPr lang="en-US" sz="2100" b="1" dirty="0" smtClean="0">
              <a:solidFill>
                <a:schemeClr val="bg1"/>
              </a:solidFill>
            </a:endParaRPr>
          </a:p>
          <a:p>
            <a:pPr algn="ctr"/>
            <a:endParaRPr lang="en-US" sz="2100" b="1" dirty="0" smtClean="0">
              <a:solidFill>
                <a:schemeClr val="bg1"/>
              </a:solidFill>
            </a:endParaRPr>
          </a:p>
          <a:p>
            <a:pPr algn="ctr"/>
            <a:endParaRPr lang="en-US" sz="2100" b="1" dirty="0" smtClean="0">
              <a:solidFill>
                <a:schemeClr val="bg1"/>
              </a:solidFill>
            </a:endParaRPr>
          </a:p>
          <a:p>
            <a:pPr algn="ctr"/>
            <a:endParaRPr lang="en-US" sz="2100" b="1" dirty="0" smtClean="0">
              <a:solidFill>
                <a:schemeClr val="bg1"/>
              </a:solidFill>
            </a:endParaRPr>
          </a:p>
          <a:p>
            <a:pPr algn="ctr"/>
            <a:endParaRPr lang="en-US" sz="2100" b="1" dirty="0" smtClean="0">
              <a:solidFill>
                <a:schemeClr val="bg1"/>
              </a:solidFill>
            </a:endParaRPr>
          </a:p>
          <a:p>
            <a:pPr algn="ctr"/>
            <a:endParaRPr lang="en-US" sz="1100" b="1" dirty="0" smtClean="0">
              <a:solidFill>
                <a:schemeClr val="bg1"/>
              </a:solidFill>
            </a:endParaRPr>
          </a:p>
          <a:p>
            <a:pPr algn="ctr"/>
            <a:endParaRPr lang="en-US" sz="2100" dirty="0" smtClean="0">
              <a:solidFill>
                <a:schemeClr val="bg1"/>
              </a:solidFill>
            </a:endParaRPr>
          </a:p>
        </p:txBody>
      </p:sp>
      <p:sp>
        <p:nvSpPr>
          <p:cNvPr id="25" name="TextBox 24"/>
          <p:cNvSpPr txBox="1"/>
          <p:nvPr/>
        </p:nvSpPr>
        <p:spPr>
          <a:xfrm>
            <a:off x="9179425" y="3517752"/>
            <a:ext cx="2137619" cy="1484554"/>
          </a:xfrm>
          <a:prstGeom prst="roundRect">
            <a:avLst/>
          </a:prstGeom>
          <a:ln w="3175">
            <a:noFill/>
          </a:ln>
        </p:spPr>
        <p:style>
          <a:lnRef idx="2">
            <a:schemeClr val="dk1"/>
          </a:lnRef>
          <a:fillRef idx="1">
            <a:schemeClr val="lt1"/>
          </a:fillRef>
          <a:effectRef idx="0">
            <a:schemeClr val="dk1"/>
          </a:effectRef>
          <a:fontRef idx="minor">
            <a:schemeClr val="dk1"/>
          </a:fontRef>
        </p:style>
        <p:txBody>
          <a:bodyPr wrap="square" lIns="121899" tIns="60949" rIns="121899" bIns="60949" rtlCol="0" anchor="ctr">
            <a:noAutofit/>
          </a:bodyPr>
          <a:lstStyle/>
          <a:p>
            <a:pPr algn="ctr"/>
            <a:r>
              <a:rPr lang="en-US" b="1" dirty="0" err="1" smtClean="0">
                <a:solidFill>
                  <a:schemeClr val="accent6">
                    <a:lumMod val="50000"/>
                  </a:schemeClr>
                </a:solidFill>
              </a:rPr>
              <a:t>GraphML</a:t>
            </a:r>
            <a:r>
              <a:rPr lang="en-US" b="1" dirty="0" smtClean="0">
                <a:solidFill>
                  <a:schemeClr val="accent6">
                    <a:lumMod val="50000"/>
                  </a:schemeClr>
                </a:solidFill>
              </a:rPr>
              <a:t> </a:t>
            </a:r>
          </a:p>
          <a:p>
            <a:pPr algn="ctr"/>
            <a:r>
              <a:rPr lang="en-US" b="1" dirty="0" smtClean="0">
                <a:solidFill>
                  <a:schemeClr val="accent6">
                    <a:lumMod val="50000"/>
                  </a:schemeClr>
                </a:solidFill>
              </a:rPr>
              <a:t>GML</a:t>
            </a:r>
          </a:p>
          <a:p>
            <a:pPr algn="ctr"/>
            <a:r>
              <a:rPr lang="en-US" b="1" dirty="0" smtClean="0">
                <a:solidFill>
                  <a:schemeClr val="accent6">
                    <a:lumMod val="50000"/>
                  </a:schemeClr>
                </a:solidFill>
              </a:rPr>
              <a:t>Graph-SON </a:t>
            </a:r>
          </a:p>
          <a:p>
            <a:pPr algn="ctr"/>
            <a:r>
              <a:rPr lang="en-US" b="1" dirty="0" smtClean="0">
                <a:solidFill>
                  <a:schemeClr val="accent6">
                    <a:lumMod val="50000"/>
                  </a:schemeClr>
                </a:solidFill>
              </a:rPr>
              <a:t>Flat Files</a:t>
            </a:r>
            <a:endParaRPr lang="en-US" sz="2400" b="1" dirty="0" smtClean="0">
              <a:solidFill>
                <a:schemeClr val="accent6">
                  <a:lumMod val="50000"/>
                </a:schemeClr>
              </a:solidFill>
            </a:endParaRPr>
          </a:p>
        </p:txBody>
      </p:sp>
      <p:sp>
        <p:nvSpPr>
          <p:cNvPr id="33" name="Slide Number Placeholder 32"/>
          <p:cNvSpPr>
            <a:spLocks noGrp="1"/>
          </p:cNvSpPr>
          <p:nvPr>
            <p:ph type="sldNum" sz="quarter" idx="12"/>
          </p:nvPr>
        </p:nvSpPr>
        <p:spPr/>
        <p:txBody>
          <a:bodyPr/>
          <a:lstStyle/>
          <a:p>
            <a:fld id="{C51EAA63-D034-42AE-91FA-B13B9518C7BE}" type="slidenum">
              <a:rPr lang="en-US" smtClean="0"/>
              <a:pPr/>
              <a:t>6</a:t>
            </a:fld>
            <a:endParaRPr lang="en-US" dirty="0"/>
          </a:p>
        </p:txBody>
      </p:sp>
      <p:sp>
        <p:nvSpPr>
          <p:cNvPr id="32" name="TextBox 31"/>
          <p:cNvSpPr txBox="1"/>
          <p:nvPr/>
        </p:nvSpPr>
        <p:spPr>
          <a:xfrm>
            <a:off x="774550" y="4677559"/>
            <a:ext cx="6200863" cy="1500978"/>
          </a:xfrm>
          <a:prstGeom prst="rect">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121899" tIns="60949" rIns="121899" bIns="60949" rtlCol="0">
            <a:noAutofit/>
          </a:bodyPr>
          <a:lstStyle/>
          <a:p>
            <a:r>
              <a:rPr lang="en-US" b="1" dirty="0" smtClean="0">
                <a:solidFill>
                  <a:schemeClr val="accent5">
                    <a:lumMod val="50000"/>
                  </a:schemeClr>
                </a:solidFill>
              </a:rPr>
              <a:t>Scalable and Persistent Storage Management</a:t>
            </a:r>
          </a:p>
        </p:txBody>
      </p:sp>
      <p:sp>
        <p:nvSpPr>
          <p:cNvPr id="34" name="Can 33"/>
          <p:cNvSpPr/>
          <p:nvPr/>
        </p:nvSpPr>
        <p:spPr>
          <a:xfrm>
            <a:off x="4926953" y="5208150"/>
            <a:ext cx="1852825" cy="855098"/>
          </a:xfrm>
          <a:prstGeom prst="can">
            <a:avLst/>
          </a:prstGeom>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b="1" dirty="0" smtClean="0"/>
              <a:t>Oracle NoSQL Database</a:t>
            </a:r>
            <a:endParaRPr lang="en-US" sz="1200" b="1" dirty="0"/>
          </a:p>
        </p:txBody>
      </p:sp>
      <p:sp>
        <p:nvSpPr>
          <p:cNvPr id="35" name="Can 34"/>
          <p:cNvSpPr/>
          <p:nvPr/>
        </p:nvSpPr>
        <p:spPr>
          <a:xfrm>
            <a:off x="964827" y="5200045"/>
            <a:ext cx="1879411" cy="855098"/>
          </a:xfrm>
          <a:prstGeom prst="can">
            <a:avLst/>
          </a:prstGeom>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t>Oracle RDBMS</a:t>
            </a:r>
            <a:endParaRPr lang="en-US" sz="1400" b="1" dirty="0"/>
          </a:p>
        </p:txBody>
      </p:sp>
      <p:sp>
        <p:nvSpPr>
          <p:cNvPr id="36" name="Can 35"/>
          <p:cNvSpPr/>
          <p:nvPr/>
        </p:nvSpPr>
        <p:spPr>
          <a:xfrm>
            <a:off x="2945890" y="5201770"/>
            <a:ext cx="1879411" cy="855098"/>
          </a:xfrm>
          <a:prstGeom prst="can">
            <a:avLst/>
          </a:prstGeom>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t>Apache HBase</a:t>
            </a:r>
            <a:endParaRPr lang="en-US" sz="1400" b="1" dirty="0"/>
          </a:p>
        </p:txBody>
      </p:sp>
      <p:cxnSp>
        <p:nvCxnSpPr>
          <p:cNvPr id="38" name="Straight Arrow Connector 37"/>
          <p:cNvCxnSpPr>
            <a:stCxn id="8" idx="2"/>
            <a:endCxn id="32" idx="0"/>
          </p:cNvCxnSpPr>
          <p:nvPr/>
        </p:nvCxnSpPr>
        <p:spPr>
          <a:xfrm flipH="1">
            <a:off x="3874982" y="4112532"/>
            <a:ext cx="8364" cy="565027"/>
          </a:xfrm>
          <a:prstGeom prst="straightConnector1">
            <a:avLst/>
          </a:prstGeom>
          <a:ln w="69850">
            <a:solidFill>
              <a:schemeClr val="accent4">
                <a:lumMod val="50000"/>
              </a:schemeClr>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8" idx="0"/>
          </p:cNvCxnSpPr>
          <p:nvPr/>
        </p:nvCxnSpPr>
        <p:spPr>
          <a:xfrm>
            <a:off x="3883346" y="2494689"/>
            <a:ext cx="0" cy="537843"/>
          </a:xfrm>
          <a:prstGeom prst="straightConnector1">
            <a:avLst/>
          </a:prstGeom>
          <a:ln w="69850">
            <a:solidFill>
              <a:schemeClr val="accent4">
                <a:lumMod val="50000"/>
              </a:schemeClr>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21224" y="1828799"/>
            <a:ext cx="4320000" cy="450000"/>
          </a:xfrm>
          <a:prstGeom prst="roundRect">
            <a:avLst/>
          </a:prstGeom>
          <a:ln w="3175">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121899" tIns="60949" rIns="121899" bIns="60949" rtlCol="0" anchor="ctr">
            <a:noAutofit/>
          </a:bodyPr>
          <a:lstStyle/>
          <a:p>
            <a:pPr algn="ctr"/>
            <a:r>
              <a:rPr lang="en-US" sz="1600" b="1" dirty="0" smtClean="0">
                <a:solidFill>
                  <a:schemeClr val="accent3">
                    <a:lumMod val="50000"/>
                  </a:schemeClr>
                </a:solidFill>
              </a:rPr>
              <a:t>Parallel In-Memory Graph Analytics (PGX)</a:t>
            </a:r>
            <a:endParaRPr lang="en-US" sz="4400" b="1" dirty="0" smtClean="0">
              <a:solidFill>
                <a:schemeClr val="accent3">
                  <a:lumMod val="50000"/>
                </a:schemeClr>
              </a:solidFill>
            </a:endParaRPr>
          </a:p>
        </p:txBody>
      </p:sp>
      <p:sp>
        <p:nvSpPr>
          <p:cNvPr id="50" name="Rectangle 49"/>
          <p:cNvSpPr/>
          <p:nvPr/>
        </p:nvSpPr>
        <p:spPr>
          <a:xfrm flipH="1">
            <a:off x="6949439" y="1923707"/>
            <a:ext cx="198000" cy="1692773"/>
          </a:xfrm>
          <a:prstGeom prst="rect">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schemeClr val="accent3">
                  <a:lumMod val="60000"/>
                  <a:lumOff val="40000"/>
                </a:schemeClr>
              </a:solidFill>
            </a:endParaRPr>
          </a:p>
        </p:txBody>
      </p:sp>
      <p:sp>
        <p:nvSpPr>
          <p:cNvPr id="53" name="Left-Right Arrow 52"/>
          <p:cNvSpPr/>
          <p:nvPr/>
        </p:nvSpPr>
        <p:spPr>
          <a:xfrm>
            <a:off x="6562164" y="3450879"/>
            <a:ext cx="925157" cy="325058"/>
          </a:xfrm>
          <a:prstGeom prst="leftRightArrow">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schemeClr val="accent3">
                  <a:lumMod val="60000"/>
                  <a:lumOff val="40000"/>
                </a:schemeClr>
              </a:solidFill>
            </a:endParaRPr>
          </a:p>
        </p:txBody>
      </p:sp>
      <p:sp>
        <p:nvSpPr>
          <p:cNvPr id="54" name="Left-Right Arrow 53"/>
          <p:cNvSpPr/>
          <p:nvPr/>
        </p:nvSpPr>
        <p:spPr>
          <a:xfrm>
            <a:off x="6585472" y="1828264"/>
            <a:ext cx="925157" cy="325058"/>
          </a:xfrm>
          <a:prstGeom prst="leftRightArrow">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schemeClr val="accent3">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3212" y="1079437"/>
            <a:ext cx="10972799" cy="886524"/>
          </a:xfrm>
        </p:spPr>
        <p:txBody>
          <a:bodyPr/>
          <a:lstStyle/>
          <a:p>
            <a:pPr marL="0" indent="0">
              <a:buNone/>
            </a:pPr>
            <a:r>
              <a:rPr lang="en-US" dirty="0" smtClean="0"/>
              <a:t>In-Memory Analyst on 1 node is up to 2 orders of magnitude faster than Spark </a:t>
            </a:r>
            <a:r>
              <a:rPr lang="en-US" dirty="0" err="1" smtClean="0"/>
              <a:t>GraphX</a:t>
            </a:r>
            <a:r>
              <a:rPr lang="en-US" dirty="0"/>
              <a:t> distributed </a:t>
            </a:r>
            <a:r>
              <a:rPr lang="en-US" dirty="0" smtClean="0"/>
              <a:t>execution on 2</a:t>
            </a:r>
            <a:r>
              <a:rPr lang="en-US" dirty="0"/>
              <a:t> </a:t>
            </a:r>
            <a:r>
              <a:rPr lang="en-US" dirty="0" smtClean="0"/>
              <a:t>to 16 nodes</a:t>
            </a:r>
          </a:p>
        </p:txBody>
      </p:sp>
      <p:sp>
        <p:nvSpPr>
          <p:cNvPr id="4" name="Title 3"/>
          <p:cNvSpPr>
            <a:spLocks noGrp="1"/>
          </p:cNvSpPr>
          <p:nvPr>
            <p:ph type="title"/>
          </p:nvPr>
        </p:nvSpPr>
        <p:spPr>
          <a:xfrm>
            <a:off x="531812" y="304800"/>
            <a:ext cx="11353800" cy="660400"/>
          </a:xfrm>
        </p:spPr>
        <p:txBody>
          <a:bodyPr/>
          <a:lstStyle/>
          <a:p>
            <a:r>
              <a:rPr lang="en-US" dirty="0" smtClean="0">
                <a:solidFill>
                  <a:schemeClr val="tx1">
                    <a:lumMod val="50000"/>
                  </a:schemeClr>
                </a:solidFill>
              </a:rPr>
              <a:t>Oracle’s </a:t>
            </a:r>
            <a:r>
              <a:rPr lang="en-US" dirty="0">
                <a:solidFill>
                  <a:schemeClr val="tx1">
                    <a:lumMod val="50000"/>
                  </a:schemeClr>
                </a:solidFill>
              </a:rPr>
              <a:t>In-Memory </a:t>
            </a:r>
            <a:r>
              <a:rPr lang="en-US" dirty="0" smtClean="0">
                <a:solidFill>
                  <a:schemeClr val="tx1">
                    <a:lumMod val="50000"/>
                  </a:schemeClr>
                </a:solidFill>
              </a:rPr>
              <a:t>Analyst </a:t>
            </a:r>
            <a:r>
              <a:rPr lang="en-US" dirty="0" err="1" smtClean="0">
                <a:solidFill>
                  <a:schemeClr val="tx1">
                    <a:lumMod val="50000"/>
                  </a:schemeClr>
                </a:solidFill>
              </a:rPr>
              <a:t>vs</a:t>
            </a:r>
            <a:r>
              <a:rPr lang="en-US" dirty="0" smtClean="0">
                <a:solidFill>
                  <a:schemeClr val="tx1">
                    <a:lumMod val="50000"/>
                  </a:schemeClr>
                </a:solidFill>
              </a:rPr>
              <a:t> Spark </a:t>
            </a:r>
            <a:r>
              <a:rPr lang="en-US" dirty="0" err="1" smtClean="0">
                <a:solidFill>
                  <a:schemeClr val="tx1">
                    <a:lumMod val="50000"/>
                  </a:schemeClr>
                </a:solidFill>
              </a:rPr>
              <a:t>GraphX</a:t>
            </a:r>
            <a:r>
              <a:rPr lang="en-US" dirty="0" smtClean="0">
                <a:solidFill>
                  <a:schemeClr val="tx1">
                    <a:lumMod val="50000"/>
                  </a:schemeClr>
                </a:solidFill>
              </a:rPr>
              <a:t> 1.1</a:t>
            </a:r>
            <a:endParaRPr lang="en-US" dirty="0">
              <a:solidFill>
                <a:schemeClr val="tx1">
                  <a:lumMod val="50000"/>
                </a:schemeClr>
              </a:solidFill>
            </a:endParaRPr>
          </a:p>
        </p:txBody>
      </p:sp>
      <p:sp>
        <p:nvSpPr>
          <p:cNvPr id="19" name="Slide Number Placeholder 3"/>
          <p:cNvSpPr>
            <a:spLocks noGrp="1"/>
          </p:cNvSpPr>
          <p:nvPr>
            <p:ph type="sldNum" sz="quarter" idx="12"/>
          </p:nvPr>
        </p:nvSpPr>
        <p:spPr>
          <a:xfrm>
            <a:off x="11276011" y="6556248"/>
            <a:ext cx="381661" cy="182880"/>
          </a:xfrm>
        </p:spPr>
        <p:txBody>
          <a:bodyPr/>
          <a:lstStyle/>
          <a:p>
            <a:fld id="{C51EAA63-D034-42AE-91FA-B13B9518C7BE}" type="slidenum">
              <a:rPr lang="en-US" smtClean="0"/>
              <a:pPr/>
              <a:t>7</a:t>
            </a:fld>
            <a:endParaRPr lang="en-US" dirty="0"/>
          </a:p>
        </p:txBody>
      </p:sp>
      <p:graphicFrame>
        <p:nvGraphicFramePr>
          <p:cNvPr id="22" name="Chart 21"/>
          <p:cNvGraphicFramePr/>
          <p:nvPr>
            <p:extLst>
              <p:ext uri="{D42A27DB-BD31-4B8C-83A1-F6EECF244321}">
                <p14:modId xmlns:p14="http://schemas.microsoft.com/office/powerpoint/2010/main" xmlns="" val="3389525401"/>
              </p:ext>
            </p:extLst>
          </p:nvPr>
        </p:nvGraphicFramePr>
        <p:xfrm>
          <a:off x="-363376" y="2479040"/>
          <a:ext cx="5906424" cy="3596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xmlns="" val="100694834"/>
              </p:ext>
            </p:extLst>
          </p:nvPr>
        </p:nvGraphicFramePr>
        <p:xfrm>
          <a:off x="6209636" y="2489200"/>
          <a:ext cx="5599776" cy="36829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345296" y="2103120"/>
            <a:ext cx="3362785" cy="345440"/>
          </a:xfrm>
          <a:prstGeom prst="rect">
            <a:avLst/>
          </a:prstGeom>
          <a:noFill/>
        </p:spPr>
        <p:txBody>
          <a:bodyPr wrap="none" lIns="0" tIns="0" rIns="0" bIns="0" rtlCol="0">
            <a:noAutofit/>
          </a:bodyPr>
          <a:lstStyle/>
          <a:p>
            <a:pPr>
              <a:lnSpc>
                <a:spcPct val="90000"/>
              </a:lnSpc>
            </a:pPr>
            <a:r>
              <a:rPr lang="en-US" sz="2400" b="1" dirty="0"/>
              <a:t>Single-Source Shortest Path</a:t>
            </a:r>
          </a:p>
          <a:p>
            <a:pPr>
              <a:lnSpc>
                <a:spcPct val="90000"/>
              </a:lnSpc>
            </a:pPr>
            <a:endParaRPr lang="en-US" sz="2400" b="1" dirty="0" smtClean="0"/>
          </a:p>
        </p:txBody>
      </p:sp>
      <p:sp>
        <p:nvSpPr>
          <p:cNvPr id="8" name="TextBox 7"/>
          <p:cNvSpPr txBox="1"/>
          <p:nvPr/>
        </p:nvSpPr>
        <p:spPr>
          <a:xfrm>
            <a:off x="1625522" y="2113280"/>
            <a:ext cx="3362785" cy="345440"/>
          </a:xfrm>
          <a:prstGeom prst="rect">
            <a:avLst/>
          </a:prstGeom>
          <a:noFill/>
        </p:spPr>
        <p:txBody>
          <a:bodyPr wrap="none" lIns="0" tIns="0" rIns="0" bIns="0" rtlCol="0">
            <a:noAutofit/>
          </a:bodyPr>
          <a:lstStyle/>
          <a:p>
            <a:pPr algn="ctr">
              <a:defRPr sz="2400" b="1" i="0" u="none" strike="noStrike" kern="1200" baseline="0">
                <a:solidFill>
                  <a:srgbClr val="5F5F5F"/>
                </a:solidFill>
                <a:latin typeface="+mn-lt"/>
                <a:ea typeface="+mn-ea"/>
                <a:cs typeface="+mn-cs"/>
              </a:defRPr>
            </a:pPr>
            <a:r>
              <a:rPr lang="en-US" sz="2400" dirty="0"/>
              <a:t>Pagerank</a:t>
            </a:r>
          </a:p>
          <a:p>
            <a:pPr>
              <a:lnSpc>
                <a:spcPct val="90000"/>
              </a:lnSpc>
            </a:pPr>
            <a:endParaRPr lang="en-US" sz="2400" b="1" dirty="0" smtClean="0"/>
          </a:p>
        </p:txBody>
      </p:sp>
    </p:spTree>
    <p:extLst>
      <p:ext uri="{BB962C8B-B14F-4D97-AF65-F5344CB8AC3E}">
        <p14:creationId xmlns:p14="http://schemas.microsoft.com/office/powerpoint/2010/main" xmlns="" val="133699282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812" y="304800"/>
            <a:ext cx="11353800" cy="660400"/>
          </a:xfrm>
        </p:spPr>
        <p:txBody>
          <a:bodyPr/>
          <a:lstStyle/>
          <a:p>
            <a:r>
              <a:rPr lang="en-US" dirty="0" smtClean="0">
                <a:solidFill>
                  <a:schemeClr val="tx1">
                    <a:lumMod val="50000"/>
                  </a:schemeClr>
                </a:solidFill>
              </a:rPr>
              <a:t>Oracle’s </a:t>
            </a:r>
            <a:r>
              <a:rPr lang="en-US" dirty="0">
                <a:solidFill>
                  <a:schemeClr val="tx1">
                    <a:lumMod val="50000"/>
                  </a:schemeClr>
                </a:solidFill>
              </a:rPr>
              <a:t>In-Memory </a:t>
            </a:r>
            <a:r>
              <a:rPr lang="en-US" dirty="0" smtClean="0">
                <a:solidFill>
                  <a:schemeClr val="tx1">
                    <a:lumMod val="50000"/>
                  </a:schemeClr>
                </a:solidFill>
              </a:rPr>
              <a:t>Analyst </a:t>
            </a:r>
            <a:r>
              <a:rPr lang="en-US" dirty="0" err="1" smtClean="0">
                <a:solidFill>
                  <a:schemeClr val="tx1">
                    <a:lumMod val="50000"/>
                  </a:schemeClr>
                </a:solidFill>
              </a:rPr>
              <a:t>vs</a:t>
            </a:r>
            <a:r>
              <a:rPr lang="en-US" dirty="0" smtClean="0">
                <a:solidFill>
                  <a:schemeClr val="tx1">
                    <a:lumMod val="50000"/>
                  </a:schemeClr>
                </a:solidFill>
              </a:rPr>
              <a:t> Spark </a:t>
            </a:r>
            <a:r>
              <a:rPr lang="en-US" dirty="0" err="1" smtClean="0">
                <a:solidFill>
                  <a:schemeClr val="tx1">
                    <a:lumMod val="50000"/>
                  </a:schemeClr>
                </a:solidFill>
              </a:rPr>
              <a:t>GraphX</a:t>
            </a:r>
            <a:r>
              <a:rPr lang="en-US" dirty="0" smtClean="0">
                <a:solidFill>
                  <a:schemeClr val="tx1">
                    <a:lumMod val="50000"/>
                  </a:schemeClr>
                </a:solidFill>
              </a:rPr>
              <a:t> 1.1</a:t>
            </a:r>
            <a:endParaRPr lang="en-US" dirty="0">
              <a:solidFill>
                <a:schemeClr val="tx1">
                  <a:lumMod val="50000"/>
                </a:schemeClr>
              </a:solidFill>
            </a:endParaRPr>
          </a:p>
        </p:txBody>
      </p:sp>
      <p:sp>
        <p:nvSpPr>
          <p:cNvPr id="19" name="Slide Number Placeholder 3"/>
          <p:cNvSpPr>
            <a:spLocks noGrp="1"/>
          </p:cNvSpPr>
          <p:nvPr>
            <p:ph type="sldNum" sz="quarter" idx="12"/>
          </p:nvPr>
        </p:nvSpPr>
        <p:spPr>
          <a:xfrm>
            <a:off x="11276011" y="6556248"/>
            <a:ext cx="381661" cy="182880"/>
          </a:xfrm>
        </p:spPr>
        <p:txBody>
          <a:bodyPr/>
          <a:lstStyle/>
          <a:p>
            <a:fld id="{C51EAA63-D034-42AE-91FA-B13B9518C7BE}" type="slidenum">
              <a:rPr lang="en-US" smtClean="0"/>
              <a:pPr/>
              <a:t>8</a:t>
            </a:fld>
            <a:endParaRPr lang="en-US" dirty="0"/>
          </a:p>
        </p:txBody>
      </p:sp>
      <p:graphicFrame>
        <p:nvGraphicFramePr>
          <p:cNvPr id="24" name="Chart 23"/>
          <p:cNvGraphicFramePr/>
          <p:nvPr>
            <p:extLst>
              <p:ext uri="{D42A27DB-BD31-4B8C-83A1-F6EECF244321}">
                <p14:modId xmlns:p14="http://schemas.microsoft.com/office/powerpoint/2010/main" xmlns="" val="1764310278"/>
              </p:ext>
            </p:extLst>
          </p:nvPr>
        </p:nvGraphicFramePr>
        <p:xfrm>
          <a:off x="450023" y="2161007"/>
          <a:ext cx="5334000" cy="4267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xmlns="" val="1866292062"/>
              </p:ext>
            </p:extLst>
          </p:nvPr>
        </p:nvGraphicFramePr>
        <p:xfrm>
          <a:off x="6176755" y="2156524"/>
          <a:ext cx="5688538" cy="4223448"/>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4"/>
          <p:cNvSpPr>
            <a:spLocks noGrp="1"/>
          </p:cNvSpPr>
          <p:nvPr>
            <p:ph sz="half" idx="1"/>
          </p:nvPr>
        </p:nvSpPr>
        <p:spPr>
          <a:xfrm>
            <a:off x="303212" y="1005840"/>
            <a:ext cx="10972799" cy="886524"/>
          </a:xfrm>
        </p:spPr>
        <p:txBody>
          <a:bodyPr/>
          <a:lstStyle/>
          <a:p>
            <a:pPr marL="0" indent="0">
              <a:buNone/>
            </a:pPr>
            <a:r>
              <a:rPr lang="en-US" dirty="0" smtClean="0"/>
              <a:t>In-Memory Analyst on 1 node is up to 2 orders of magnitude faster than Spark </a:t>
            </a:r>
            <a:r>
              <a:rPr lang="en-US" dirty="0" err="1" smtClean="0"/>
              <a:t>GraphX</a:t>
            </a:r>
            <a:r>
              <a:rPr lang="en-US" dirty="0"/>
              <a:t> distributed </a:t>
            </a:r>
            <a:r>
              <a:rPr lang="en-US" dirty="0" smtClean="0"/>
              <a:t>execution on 2</a:t>
            </a:r>
            <a:r>
              <a:rPr lang="en-US" dirty="0"/>
              <a:t> </a:t>
            </a:r>
            <a:r>
              <a:rPr lang="en-US" dirty="0" smtClean="0"/>
              <a:t>to 16 nodes</a:t>
            </a:r>
          </a:p>
        </p:txBody>
      </p:sp>
      <p:sp>
        <p:nvSpPr>
          <p:cNvPr id="2" name="TextBox 1"/>
          <p:cNvSpPr txBox="1"/>
          <p:nvPr/>
        </p:nvSpPr>
        <p:spPr>
          <a:xfrm>
            <a:off x="-1135582" y="2420471"/>
            <a:ext cx="914400" cy="914400"/>
          </a:xfrm>
          <a:prstGeom prst="rect">
            <a:avLst/>
          </a:prstGeom>
          <a:noFill/>
        </p:spPr>
        <p:txBody>
          <a:bodyPr wrap="none" lIns="0" tIns="0" rIns="0" bIns="0" rtlCol="0">
            <a:noAutofit/>
          </a:bodyPr>
          <a:lstStyle/>
          <a:p>
            <a:pPr>
              <a:lnSpc>
                <a:spcPct val="90000"/>
              </a:lnSpc>
            </a:pPr>
            <a:endParaRPr lang="en-US" dirty="0"/>
          </a:p>
        </p:txBody>
      </p:sp>
      <p:sp>
        <p:nvSpPr>
          <p:cNvPr id="8" name="TextBox 7"/>
          <p:cNvSpPr txBox="1"/>
          <p:nvPr/>
        </p:nvSpPr>
        <p:spPr>
          <a:xfrm>
            <a:off x="7345296" y="1828800"/>
            <a:ext cx="3362785" cy="345440"/>
          </a:xfrm>
          <a:prstGeom prst="rect">
            <a:avLst/>
          </a:prstGeom>
          <a:noFill/>
        </p:spPr>
        <p:txBody>
          <a:bodyPr wrap="none" lIns="0" tIns="0" rIns="0" bIns="0" rtlCol="0">
            <a:noAutofit/>
          </a:bodyPr>
          <a:lstStyle/>
          <a:p>
            <a:pPr algn="ctr">
              <a:defRPr sz="2400" b="1" i="0" u="none" strike="noStrike" kern="1200" baseline="0">
                <a:solidFill>
                  <a:srgbClr val="5F5F5F"/>
                </a:solidFill>
                <a:latin typeface="+mn-lt"/>
                <a:ea typeface="+mn-ea"/>
                <a:cs typeface="+mn-cs"/>
              </a:defRPr>
            </a:pPr>
            <a:r>
              <a:rPr lang="en-US" sz="2400" dirty="0"/>
              <a:t>Eigenvector Centrality</a:t>
            </a:r>
          </a:p>
        </p:txBody>
      </p:sp>
      <p:sp>
        <p:nvSpPr>
          <p:cNvPr id="9" name="TextBox 8"/>
          <p:cNvSpPr txBox="1"/>
          <p:nvPr/>
        </p:nvSpPr>
        <p:spPr>
          <a:xfrm>
            <a:off x="1625522" y="1788160"/>
            <a:ext cx="3362785" cy="345440"/>
          </a:xfrm>
          <a:prstGeom prst="rect">
            <a:avLst/>
          </a:prstGeom>
          <a:noFill/>
        </p:spPr>
        <p:txBody>
          <a:bodyPr wrap="none" lIns="0" tIns="0" rIns="0" bIns="0" rtlCol="0">
            <a:noAutofit/>
          </a:bodyPr>
          <a:lstStyle/>
          <a:p>
            <a:pPr algn="ctr">
              <a:defRPr sz="2400" b="1" i="0" u="none" strike="noStrike" kern="1200" baseline="0">
                <a:solidFill>
                  <a:srgbClr val="5F5F5F"/>
                </a:solidFill>
                <a:latin typeface="+mn-lt"/>
                <a:ea typeface="+mn-ea"/>
                <a:cs typeface="+mn-cs"/>
              </a:defRPr>
            </a:pPr>
            <a:r>
              <a:rPr lang="en-US" sz="2400" dirty="0"/>
              <a:t>Hop-</a:t>
            </a:r>
            <a:r>
              <a:rPr lang="en-US" sz="2400" dirty="0" err="1" smtClean="0"/>
              <a:t>Dist</a:t>
            </a:r>
            <a:endParaRPr lang="en-US" sz="2400" dirty="0"/>
          </a:p>
          <a:p>
            <a:pPr>
              <a:lnSpc>
                <a:spcPct val="90000"/>
              </a:lnSpc>
            </a:pPr>
            <a:endParaRPr lang="en-US" sz="2400" b="1" dirty="0" smtClean="0"/>
          </a:p>
        </p:txBody>
      </p:sp>
    </p:spTree>
    <p:extLst>
      <p:ext uri="{BB962C8B-B14F-4D97-AF65-F5344CB8AC3E}">
        <p14:creationId xmlns:p14="http://schemas.microsoft.com/office/powerpoint/2010/main" xmlns="" val="2322685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10777" y="2721659"/>
            <a:ext cx="5410199" cy="1752599"/>
          </a:xfrm>
        </p:spPr>
        <p:txBody>
          <a:bodyPr/>
          <a:lstStyle/>
          <a:p>
            <a:pPr marL="0" indent="0">
              <a:buNone/>
            </a:pPr>
            <a:r>
              <a:rPr lang="en-US" dirty="0" smtClean="0"/>
              <a:t>In-Memory Analyst on a single machine</a:t>
            </a:r>
            <a:r>
              <a:rPr lang="en-US" dirty="0"/>
              <a:t> </a:t>
            </a:r>
            <a:r>
              <a:rPr lang="en-US" dirty="0" smtClean="0"/>
              <a:t>is </a:t>
            </a:r>
            <a:r>
              <a:rPr lang="en-US" dirty="0"/>
              <a:t>3x – 10x faster than </a:t>
            </a:r>
            <a:r>
              <a:rPr lang="en-US" dirty="0" smtClean="0"/>
              <a:t>a </a:t>
            </a:r>
            <a:r>
              <a:rPr lang="en-US" dirty="0" err="1" smtClean="0"/>
              <a:t>GraphLab</a:t>
            </a:r>
            <a:r>
              <a:rPr lang="en-US" dirty="0" smtClean="0"/>
              <a:t> 16</a:t>
            </a:r>
            <a:r>
              <a:rPr lang="en-US" dirty="0"/>
              <a:t>-machine distributed </a:t>
            </a:r>
            <a:r>
              <a:rPr lang="en-US" dirty="0" smtClean="0"/>
              <a:t>execution</a:t>
            </a:r>
            <a:endParaRPr lang="en-US" sz="2400" dirty="0"/>
          </a:p>
        </p:txBody>
      </p:sp>
      <p:sp>
        <p:nvSpPr>
          <p:cNvPr id="4" name="Title 3"/>
          <p:cNvSpPr>
            <a:spLocks noGrp="1"/>
          </p:cNvSpPr>
          <p:nvPr>
            <p:ph type="title"/>
          </p:nvPr>
        </p:nvSpPr>
        <p:spPr>
          <a:xfrm>
            <a:off x="531812" y="406400"/>
            <a:ext cx="11125200" cy="501468"/>
          </a:xfrm>
        </p:spPr>
        <p:txBody>
          <a:bodyPr/>
          <a:lstStyle/>
          <a:p>
            <a:r>
              <a:rPr lang="en-US" dirty="0">
                <a:solidFill>
                  <a:schemeClr val="tx1">
                    <a:lumMod val="50000"/>
                  </a:schemeClr>
                </a:solidFill>
              </a:rPr>
              <a:t>Oracle’s In-Memory Analyst </a:t>
            </a:r>
            <a:r>
              <a:rPr lang="en-US" dirty="0" smtClean="0">
                <a:solidFill>
                  <a:schemeClr val="tx1">
                    <a:lumMod val="50000"/>
                  </a:schemeClr>
                </a:solidFill>
              </a:rPr>
              <a:t>vs. </a:t>
            </a:r>
            <a:r>
              <a:rPr lang="en-US" dirty="0" err="1" smtClean="0">
                <a:solidFill>
                  <a:schemeClr val="tx1">
                    <a:lumMod val="50000"/>
                  </a:schemeClr>
                </a:solidFill>
              </a:rPr>
              <a:t>Dato</a:t>
            </a:r>
            <a:r>
              <a:rPr lang="en-US" dirty="0" smtClean="0">
                <a:solidFill>
                  <a:schemeClr val="tx1">
                    <a:lumMod val="50000"/>
                  </a:schemeClr>
                </a:solidFill>
              </a:rPr>
              <a:t> </a:t>
            </a:r>
            <a:r>
              <a:rPr lang="en-US" dirty="0" err="1" smtClean="0">
                <a:solidFill>
                  <a:schemeClr val="tx1">
                    <a:lumMod val="50000"/>
                  </a:schemeClr>
                </a:solidFill>
              </a:rPr>
              <a:t>GraphLab</a:t>
            </a:r>
            <a:r>
              <a:rPr lang="en-US" dirty="0" smtClean="0">
                <a:solidFill>
                  <a:schemeClr val="tx1">
                    <a:lumMod val="50000"/>
                  </a:schemeClr>
                </a:solidFill>
              </a:rPr>
              <a:t> Create </a:t>
            </a:r>
            <a:endParaRPr lang="en-US" dirty="0">
              <a:solidFill>
                <a:schemeClr val="tx1">
                  <a:lumMod val="50000"/>
                </a:schemeClr>
              </a:solidFill>
            </a:endParaRPr>
          </a:p>
        </p:txBody>
      </p:sp>
      <p:grpSp>
        <p:nvGrpSpPr>
          <p:cNvPr id="2" name="Group 22"/>
          <p:cNvGrpSpPr/>
          <p:nvPr/>
        </p:nvGrpSpPr>
        <p:grpSpPr>
          <a:xfrm>
            <a:off x="6323013" y="1658982"/>
            <a:ext cx="5114172" cy="4602930"/>
            <a:chOff x="6193661" y="1062448"/>
            <a:chExt cx="5241195" cy="5390174"/>
          </a:xfrm>
        </p:grpSpPr>
        <p:graphicFrame>
          <p:nvGraphicFramePr>
            <p:cNvPr id="9" name="Chart 8"/>
            <p:cNvGraphicFramePr/>
            <p:nvPr>
              <p:extLst>
                <p:ext uri="{D42A27DB-BD31-4B8C-83A1-F6EECF244321}">
                  <p14:modId xmlns:p14="http://schemas.microsoft.com/office/powerpoint/2010/main" xmlns="" val="1149811790"/>
                </p:ext>
              </p:extLst>
            </p:nvPr>
          </p:nvGraphicFramePr>
          <p:xfrm>
            <a:off x="6270171" y="1062448"/>
            <a:ext cx="5164685" cy="227060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715798" y="3431261"/>
              <a:ext cx="169270" cy="141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TextBox 10"/>
            <p:cNvSpPr txBox="1"/>
            <p:nvPr/>
          </p:nvSpPr>
          <p:spPr>
            <a:xfrm>
              <a:off x="6864659" y="3379304"/>
              <a:ext cx="1039896" cy="306353"/>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cs typeface="+mn-cs"/>
                </a:rPr>
                <a:t>Oracle(</a:t>
              </a:r>
              <a:r>
                <a:rPr lang="en-US" sz="1100" dirty="0">
                  <a:solidFill>
                    <a:srgbClr val="000000"/>
                  </a:solidFill>
                  <a:cs typeface="+mn-cs"/>
                </a:rPr>
                <a:t>SPARC)</a:t>
              </a:r>
            </a:p>
          </p:txBody>
        </p:sp>
        <p:sp>
          <p:nvSpPr>
            <p:cNvPr id="12" name="Rectangle 11"/>
            <p:cNvSpPr/>
            <p:nvPr/>
          </p:nvSpPr>
          <p:spPr>
            <a:xfrm>
              <a:off x="7957640" y="3452651"/>
              <a:ext cx="169270" cy="1410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8058475" y="3392342"/>
              <a:ext cx="946519" cy="306353"/>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cs typeface="+mn-cs"/>
                </a:rPr>
                <a:t>Oracle(</a:t>
              </a:r>
              <a:r>
                <a:rPr lang="en-US" sz="1100" dirty="0">
                  <a:solidFill>
                    <a:srgbClr val="000000"/>
                  </a:solidFill>
                  <a:cs typeface="+mn-cs"/>
                </a:rPr>
                <a:t>X86)</a:t>
              </a:r>
            </a:p>
          </p:txBody>
        </p:sp>
        <p:sp>
          <p:nvSpPr>
            <p:cNvPr id="14" name="Rectangle 13"/>
            <p:cNvSpPr/>
            <p:nvPr/>
          </p:nvSpPr>
          <p:spPr>
            <a:xfrm>
              <a:off x="8979195" y="3453062"/>
              <a:ext cx="169270" cy="1410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TextBox 14"/>
            <p:cNvSpPr txBox="1"/>
            <p:nvPr/>
          </p:nvSpPr>
          <p:spPr>
            <a:xfrm>
              <a:off x="9095447" y="3385183"/>
              <a:ext cx="1861862" cy="261610"/>
            </a:xfrm>
            <a:prstGeom prst="rect">
              <a:avLst/>
            </a:prstGeom>
            <a:noFill/>
          </p:spPr>
          <p:txBody>
            <a:bodyPr wrap="square" rtlCol="0">
              <a:spAutoFit/>
            </a:bodyPr>
            <a:lstStyle/>
            <a:p>
              <a:pPr fontAlgn="auto">
                <a:spcBef>
                  <a:spcPts val="0"/>
                </a:spcBef>
                <a:spcAft>
                  <a:spcPts val="0"/>
                </a:spcAft>
              </a:pPr>
              <a:r>
                <a:rPr lang="en-US" sz="1100" dirty="0" err="1">
                  <a:solidFill>
                    <a:srgbClr val="000000"/>
                  </a:solidFill>
                  <a:cs typeface="+mn-cs"/>
                </a:rPr>
                <a:t>GraphLab</a:t>
              </a:r>
              <a:r>
                <a:rPr lang="en-US" sz="1100" dirty="0">
                  <a:solidFill>
                    <a:srgbClr val="000000"/>
                  </a:solidFill>
                  <a:cs typeface="+mn-cs"/>
                </a:rPr>
                <a:t> </a:t>
              </a:r>
              <a:r>
                <a:rPr lang="en-US" sz="1100" dirty="0" smtClean="0">
                  <a:solidFill>
                    <a:srgbClr val="000000"/>
                  </a:solidFill>
                  <a:cs typeface="+mn-cs"/>
                </a:rPr>
                <a:t>(X86 </a:t>
              </a:r>
              <a:r>
                <a:rPr lang="en-US" sz="1100" dirty="0">
                  <a:solidFill>
                    <a:srgbClr val="000000"/>
                  </a:solidFill>
                  <a:cs typeface="+mn-cs"/>
                </a:rPr>
                <a:t>x 16)</a:t>
              </a:r>
            </a:p>
          </p:txBody>
        </p:sp>
        <p:graphicFrame>
          <p:nvGraphicFramePr>
            <p:cNvPr id="18" name="Chart 17"/>
            <p:cNvGraphicFramePr/>
            <p:nvPr>
              <p:extLst>
                <p:ext uri="{D42A27DB-BD31-4B8C-83A1-F6EECF244321}">
                  <p14:modId xmlns:p14="http://schemas.microsoft.com/office/powerpoint/2010/main" xmlns="" val="2813516763"/>
                </p:ext>
              </p:extLst>
            </p:nvPr>
          </p:nvGraphicFramePr>
          <p:xfrm>
            <a:off x="6193661" y="3938287"/>
            <a:ext cx="5069660" cy="251433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xmlns="" val="3240875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73354</TotalTime>
  <Words>3450</Words>
  <Application>Microsoft Office PowerPoint</Application>
  <PresentationFormat>Custom</PresentationFormat>
  <Paragraphs>399</Paragraphs>
  <Slides>20</Slides>
  <Notes>18</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Oracle_16x9_2014_521</vt:lpstr>
      <vt:lpstr>How Can RDF and OWL Coexist with Property Graph</vt:lpstr>
      <vt:lpstr>Slide 2</vt:lpstr>
      <vt:lpstr>Direction of Development in Graph &amp; Semantics Area</vt:lpstr>
      <vt:lpstr>Direction of Development in Graph &amp; Semantics Area “Facets”</vt:lpstr>
      <vt:lpstr>Property Graph Data Model</vt:lpstr>
      <vt:lpstr>Architecture of Property Graph Support</vt:lpstr>
      <vt:lpstr>Oracle’s In-Memory Analyst vs Spark GraphX 1.1</vt:lpstr>
      <vt:lpstr>Oracle’s In-Memory Analyst vs Spark GraphX 1.1</vt:lpstr>
      <vt:lpstr>Oracle’s In-Memory Analyst vs. Dato GraphLab Create </vt:lpstr>
      <vt:lpstr>Linear Scalability Loading in NoSQL w/ Parallelism</vt:lpstr>
      <vt:lpstr>4-6 Seconds for Analytics on 4.8m Vertices w/ 68.9m Edges (2.9 GB)  w/ Parallel In-Memory Analyst</vt:lpstr>
      <vt:lpstr>Strengths and Weaknesses</vt:lpstr>
      <vt:lpstr>Semantic Web/RDF Graph Coexists with Property Graph</vt:lpstr>
      <vt:lpstr>Semantic Web/RDF Graph Coexists with Property Graph</vt:lpstr>
      <vt:lpstr>Semantic Web/RDF Graph Coexists with Property Graph</vt:lpstr>
      <vt:lpstr>Property Graph View on RDF Data</vt:lpstr>
      <vt:lpstr>Property Graph View on RDF Data</vt:lpstr>
      <vt:lpstr>RDF View on Property Graph Data</vt:lpstr>
      <vt:lpstr>Summary</vt:lpstr>
      <vt:lpstr>Property Graph vs RDF Graph</vt:lpstr>
    </vt:vector>
  </TitlesOfParts>
  <Company>Oracle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Big Data Spatial and Graph - Property Graph</dc:title>
  <dc:creator>Oracle</dc:creator>
  <cp:keywords>Oracle, big data, property graph, graph analytics, Oracle Big Data Spatial and Graph, CDH, Hadoop, NoSQL, HBase, Lucene, Solr, Tinkerpop, Blueprints, Gremlin</cp:keywords>
  <cp:lastModifiedBy>Alan Wu</cp:lastModifiedBy>
  <cp:revision>1765</cp:revision>
  <cp:lastPrinted>2015-09-29T19:06:38Z</cp:lastPrinted>
  <dcterms:created xsi:type="dcterms:W3CDTF">2014-06-24T22:15:26Z</dcterms:created>
  <dcterms:modified xsi:type="dcterms:W3CDTF">2016-05-26T22:04:02Z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